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9"/>
  </p:notesMasterIdLst>
  <p:handoutMasterIdLst>
    <p:handoutMasterId r:id="rId20"/>
  </p:handoutMasterIdLst>
  <p:sldIdLst>
    <p:sldId id="256" r:id="rId5"/>
    <p:sldId id="258" r:id="rId6"/>
    <p:sldId id="286" r:id="rId7"/>
    <p:sldId id="280" r:id="rId8"/>
    <p:sldId id="289" r:id="rId9"/>
    <p:sldId id="287" r:id="rId10"/>
    <p:sldId id="278" r:id="rId11"/>
    <p:sldId id="290" r:id="rId12"/>
    <p:sldId id="282" r:id="rId13"/>
    <p:sldId id="296" r:id="rId14"/>
    <p:sldId id="291" r:id="rId15"/>
    <p:sldId id="295" r:id="rId16"/>
    <p:sldId id="297" r:id="rId17"/>
    <p:sldId id="27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898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4987" autoAdjust="0"/>
    <p:restoredTop sz="67040" autoAdjust="0"/>
  </p:normalViewPr>
  <p:slideViewPr>
    <p:cSldViewPr snapToGrid="0">
      <p:cViewPr varScale="1">
        <p:scale>
          <a:sx n="47" d="100"/>
          <a:sy n="47" d="100"/>
        </p:scale>
        <p:origin x="174" y="42"/>
      </p:cViewPr>
      <p:guideLst/>
    </p:cSldViewPr>
  </p:slideViewPr>
  <p:outlineViewPr>
    <p:cViewPr>
      <p:scale>
        <a:sx n="33" d="100"/>
        <a:sy n="33" d="100"/>
      </p:scale>
      <p:origin x="0" y="-99948"/>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48" d="100"/>
          <a:sy n="48" d="100"/>
        </p:scale>
        <p:origin x="2754" y="3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75DD5E-FFA0-4229-BEC9-80563821364A}"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FAFEF681-88A7-45F2-A337-78A500E5CDFB}">
      <dgm:prSet phldrT="[Text]" phldr="0"/>
      <dgm:spPr/>
      <dgm:t>
        <a:bodyPr/>
        <a:lstStyle/>
        <a:p>
          <a:endParaRPr lang="en-US" dirty="0"/>
        </a:p>
      </dgm:t>
    </dgm:pt>
    <dgm:pt modelId="{16D7EBBC-AC75-4280-93DE-A325C47C86B0}" type="parTrans" cxnId="{E0DD2DF1-4980-460F-8851-C11B52E5D549}">
      <dgm:prSet/>
      <dgm:spPr/>
      <dgm:t>
        <a:bodyPr/>
        <a:lstStyle/>
        <a:p>
          <a:endParaRPr lang="en-US"/>
        </a:p>
      </dgm:t>
    </dgm:pt>
    <dgm:pt modelId="{AAABDF6F-8F57-4E6A-AC69-AFDDE6629726}" type="sibTrans" cxnId="{E0DD2DF1-4980-460F-8851-C11B52E5D549}">
      <dgm:prSet/>
      <dgm:spPr/>
      <dgm:t>
        <a:bodyPr/>
        <a:lstStyle/>
        <a:p>
          <a:endParaRPr lang="en-US"/>
        </a:p>
      </dgm:t>
    </dgm:pt>
    <dgm:pt modelId="{CF37D090-9D00-4B14-8835-015D838AFCF7}">
      <dgm:prSet phldrT="[Text]"/>
      <dgm:spPr/>
      <dgm:t>
        <a:bodyPr/>
        <a:lstStyle/>
        <a:p>
          <a:pPr>
            <a:buNone/>
          </a:pPr>
          <a:r>
            <a:rPr lang="en-US" b="0" i="0" dirty="0"/>
            <a:t>1. </a:t>
          </a:r>
          <a:r>
            <a:rPr lang="en-US" b="1" i="1" dirty="0"/>
            <a:t>Success</a:t>
          </a:r>
          <a:r>
            <a:rPr lang="en-US" b="0" i="0" dirty="0"/>
            <a:t> is seen over the arc of someone’s life</a:t>
          </a:r>
          <a:endParaRPr lang="en-US" dirty="0"/>
        </a:p>
      </dgm:t>
    </dgm:pt>
    <dgm:pt modelId="{208D7C46-E5F1-44AA-9BDE-2B8B31EFA681}" type="parTrans" cxnId="{FF65476D-EB5F-42F8-8146-9E07B0A8BA36}">
      <dgm:prSet/>
      <dgm:spPr/>
      <dgm:t>
        <a:bodyPr/>
        <a:lstStyle/>
        <a:p>
          <a:endParaRPr lang="en-US"/>
        </a:p>
      </dgm:t>
    </dgm:pt>
    <dgm:pt modelId="{7DF79196-5515-4EF4-AD4A-180DCBFDBB32}" type="sibTrans" cxnId="{FF65476D-EB5F-42F8-8146-9E07B0A8BA36}">
      <dgm:prSet/>
      <dgm:spPr/>
      <dgm:t>
        <a:bodyPr/>
        <a:lstStyle/>
        <a:p>
          <a:endParaRPr lang="en-US"/>
        </a:p>
      </dgm:t>
    </dgm:pt>
    <dgm:pt modelId="{F55874D7-7304-497E-8D6E-50BAC754336C}">
      <dgm:prSet phldrT="[Text]" phldr="0"/>
      <dgm:spPr/>
      <dgm:t>
        <a:bodyPr/>
        <a:lstStyle/>
        <a:p>
          <a:r>
            <a:rPr lang="en-US" b="0" i="0" dirty="0"/>
            <a:t>2. Emotional intelligence shapes our experience and outcomes</a:t>
          </a:r>
          <a:endParaRPr lang="en-US" dirty="0"/>
        </a:p>
      </dgm:t>
    </dgm:pt>
    <dgm:pt modelId="{3F0579AB-D4A4-455F-B3A0-4BC484AED125}" type="parTrans" cxnId="{B9EE5AD1-10A0-43C7-AC51-37495C3C3911}">
      <dgm:prSet/>
      <dgm:spPr/>
      <dgm:t>
        <a:bodyPr/>
        <a:lstStyle/>
        <a:p>
          <a:endParaRPr lang="en-US"/>
        </a:p>
      </dgm:t>
    </dgm:pt>
    <dgm:pt modelId="{D028A552-61A5-499C-9F99-DD1F935AC015}" type="sibTrans" cxnId="{B9EE5AD1-10A0-43C7-AC51-37495C3C3911}">
      <dgm:prSet/>
      <dgm:spPr/>
      <dgm:t>
        <a:bodyPr/>
        <a:lstStyle/>
        <a:p>
          <a:endParaRPr lang="en-US"/>
        </a:p>
      </dgm:t>
    </dgm:pt>
    <dgm:pt modelId="{2BDA8AE6-A58E-4E79-AADA-819B41CF45DD}">
      <dgm:prSet phldrT="[Text]"/>
      <dgm:spPr/>
      <dgm:t>
        <a:bodyPr/>
        <a:lstStyle/>
        <a:p>
          <a:pPr>
            <a:buNone/>
          </a:pPr>
          <a:r>
            <a:rPr lang="en-US" b="0" i="0" dirty="0"/>
            <a:t>3. </a:t>
          </a:r>
          <a:r>
            <a:rPr lang="en-US" b="1" i="0" dirty="0"/>
            <a:t>Relationships are the most important factor</a:t>
          </a:r>
          <a:r>
            <a:rPr lang="en-US" b="0" i="0" dirty="0"/>
            <a:t> in long-term happiness</a:t>
          </a:r>
          <a:endParaRPr lang="en-US" dirty="0"/>
        </a:p>
      </dgm:t>
    </dgm:pt>
    <dgm:pt modelId="{9831F03A-4970-4042-B1FF-858936909D91}" type="parTrans" cxnId="{8A9A4EFB-4914-4782-8E5B-49FD8BE72F75}">
      <dgm:prSet/>
      <dgm:spPr/>
      <dgm:t>
        <a:bodyPr/>
        <a:lstStyle/>
        <a:p>
          <a:endParaRPr lang="en-US"/>
        </a:p>
      </dgm:t>
    </dgm:pt>
    <dgm:pt modelId="{D94A5AD1-2D3B-4DAB-B774-E72EBBE4FF6D}" type="sibTrans" cxnId="{8A9A4EFB-4914-4782-8E5B-49FD8BE72F75}">
      <dgm:prSet/>
      <dgm:spPr/>
      <dgm:t>
        <a:bodyPr/>
        <a:lstStyle/>
        <a:p>
          <a:endParaRPr lang="en-US"/>
        </a:p>
      </dgm:t>
    </dgm:pt>
    <dgm:pt modelId="{7C439CAB-7A8F-4FB2-8864-ED04CB83CAD9}" type="pres">
      <dgm:prSet presAssocID="{1B75DD5E-FFA0-4229-BEC9-80563821364A}" presName="vert0" presStyleCnt="0">
        <dgm:presLayoutVars>
          <dgm:dir/>
          <dgm:animOne val="branch"/>
          <dgm:animLvl val="lvl"/>
        </dgm:presLayoutVars>
      </dgm:prSet>
      <dgm:spPr/>
    </dgm:pt>
    <dgm:pt modelId="{EBB17A1B-60F6-4883-8503-58380A8BB6D4}" type="pres">
      <dgm:prSet presAssocID="{FAFEF681-88A7-45F2-A337-78A500E5CDFB}" presName="thickLine" presStyleLbl="alignNode1" presStyleIdx="0" presStyleCnt="1"/>
      <dgm:spPr/>
    </dgm:pt>
    <dgm:pt modelId="{DB2315CD-21B8-46C0-88AE-9AB73FBB6B7C}" type="pres">
      <dgm:prSet presAssocID="{FAFEF681-88A7-45F2-A337-78A500E5CDFB}" presName="horz1" presStyleCnt="0"/>
      <dgm:spPr/>
    </dgm:pt>
    <dgm:pt modelId="{BD31D10F-3F31-42E4-8654-6FAD779AC124}" type="pres">
      <dgm:prSet presAssocID="{FAFEF681-88A7-45F2-A337-78A500E5CDFB}" presName="tx1" presStyleLbl="revTx" presStyleIdx="0" presStyleCnt="4"/>
      <dgm:spPr/>
    </dgm:pt>
    <dgm:pt modelId="{E8F8F50D-9820-4BFE-BE74-4DDBFC2F1501}" type="pres">
      <dgm:prSet presAssocID="{FAFEF681-88A7-45F2-A337-78A500E5CDFB}" presName="vert1" presStyleCnt="0"/>
      <dgm:spPr/>
    </dgm:pt>
    <dgm:pt modelId="{0A91E96B-F322-4804-A8D2-7690DF2C4645}" type="pres">
      <dgm:prSet presAssocID="{CF37D090-9D00-4B14-8835-015D838AFCF7}" presName="vertSpace2a" presStyleCnt="0"/>
      <dgm:spPr/>
    </dgm:pt>
    <dgm:pt modelId="{66573234-5773-46E1-B558-EA4FE7A38428}" type="pres">
      <dgm:prSet presAssocID="{CF37D090-9D00-4B14-8835-015D838AFCF7}" presName="horz2" presStyleCnt="0"/>
      <dgm:spPr/>
    </dgm:pt>
    <dgm:pt modelId="{05C6A82F-B7CC-45F9-ADC6-1B287D046582}" type="pres">
      <dgm:prSet presAssocID="{CF37D090-9D00-4B14-8835-015D838AFCF7}" presName="horzSpace2" presStyleCnt="0"/>
      <dgm:spPr/>
    </dgm:pt>
    <dgm:pt modelId="{28158F12-783A-4BD0-9E90-2022E00C2EDF}" type="pres">
      <dgm:prSet presAssocID="{CF37D090-9D00-4B14-8835-015D838AFCF7}" presName="tx2" presStyleLbl="revTx" presStyleIdx="1" presStyleCnt="4" custLinFactNeighborX="-11989" custLinFactNeighborY="-1676"/>
      <dgm:spPr/>
    </dgm:pt>
    <dgm:pt modelId="{C58142E0-09F4-4F25-BA7E-9EDE9EE14B07}" type="pres">
      <dgm:prSet presAssocID="{CF37D090-9D00-4B14-8835-015D838AFCF7}" presName="vert2" presStyleCnt="0"/>
      <dgm:spPr/>
    </dgm:pt>
    <dgm:pt modelId="{E96F5E70-8AB6-4B12-BC50-DDF4C33D048F}" type="pres">
      <dgm:prSet presAssocID="{CF37D090-9D00-4B14-8835-015D838AFCF7}" presName="thinLine2b" presStyleLbl="callout" presStyleIdx="0" presStyleCnt="3"/>
      <dgm:spPr/>
    </dgm:pt>
    <dgm:pt modelId="{468E9778-53FA-4678-84C9-2836C8510A7D}" type="pres">
      <dgm:prSet presAssocID="{CF37D090-9D00-4B14-8835-015D838AFCF7}" presName="vertSpace2b" presStyleCnt="0"/>
      <dgm:spPr/>
    </dgm:pt>
    <dgm:pt modelId="{D1115C70-27C3-49D2-B315-D8BACC4BEB80}" type="pres">
      <dgm:prSet presAssocID="{F55874D7-7304-497E-8D6E-50BAC754336C}" presName="horz2" presStyleCnt="0"/>
      <dgm:spPr/>
    </dgm:pt>
    <dgm:pt modelId="{CA0028EC-7B49-486D-BD0D-0976978FF64C}" type="pres">
      <dgm:prSet presAssocID="{F55874D7-7304-497E-8D6E-50BAC754336C}" presName="horzSpace2" presStyleCnt="0"/>
      <dgm:spPr/>
    </dgm:pt>
    <dgm:pt modelId="{E37BBDAC-AA56-44DC-BB63-96B9B4333D87}" type="pres">
      <dgm:prSet presAssocID="{F55874D7-7304-497E-8D6E-50BAC754336C}" presName="tx2" presStyleLbl="revTx" presStyleIdx="2" presStyleCnt="4" custLinFactNeighborX="-14097" custLinFactNeighborY="-22716"/>
      <dgm:spPr/>
    </dgm:pt>
    <dgm:pt modelId="{4E325027-8DC4-4091-8D94-5CF6EDBF06C3}" type="pres">
      <dgm:prSet presAssocID="{F55874D7-7304-497E-8D6E-50BAC754336C}" presName="vert2" presStyleCnt="0"/>
      <dgm:spPr/>
    </dgm:pt>
    <dgm:pt modelId="{927D1AD6-8C95-40E6-9D98-B16043E67EA1}" type="pres">
      <dgm:prSet presAssocID="{F55874D7-7304-497E-8D6E-50BAC754336C}" presName="thinLine2b" presStyleLbl="callout" presStyleIdx="1" presStyleCnt="3"/>
      <dgm:spPr/>
    </dgm:pt>
    <dgm:pt modelId="{F3AE36D6-9C7F-43AD-8EAE-B56CDB4B6F75}" type="pres">
      <dgm:prSet presAssocID="{F55874D7-7304-497E-8D6E-50BAC754336C}" presName="vertSpace2b" presStyleCnt="0"/>
      <dgm:spPr/>
    </dgm:pt>
    <dgm:pt modelId="{0755992A-DA8D-4C6D-96AC-9195647B36E7}" type="pres">
      <dgm:prSet presAssocID="{2BDA8AE6-A58E-4E79-AADA-819B41CF45DD}" presName="horz2" presStyleCnt="0"/>
      <dgm:spPr/>
    </dgm:pt>
    <dgm:pt modelId="{2705B005-2670-4737-86F4-222596016EC5}" type="pres">
      <dgm:prSet presAssocID="{2BDA8AE6-A58E-4E79-AADA-819B41CF45DD}" presName="horzSpace2" presStyleCnt="0"/>
      <dgm:spPr/>
    </dgm:pt>
    <dgm:pt modelId="{1C856448-CE23-491B-A816-BD708E53D2AB}" type="pres">
      <dgm:prSet presAssocID="{2BDA8AE6-A58E-4E79-AADA-819B41CF45DD}" presName="tx2" presStyleLbl="revTx" presStyleIdx="3" presStyleCnt="4" custLinFactNeighborX="-15436" custLinFactNeighborY="-20192"/>
      <dgm:spPr/>
    </dgm:pt>
    <dgm:pt modelId="{2CE76661-5663-4FC6-809A-8ABE21D92A6B}" type="pres">
      <dgm:prSet presAssocID="{2BDA8AE6-A58E-4E79-AADA-819B41CF45DD}" presName="vert2" presStyleCnt="0"/>
      <dgm:spPr/>
    </dgm:pt>
    <dgm:pt modelId="{F8015052-88EB-49C1-B3BA-A377FF29C2C8}" type="pres">
      <dgm:prSet presAssocID="{2BDA8AE6-A58E-4E79-AADA-819B41CF45DD}" presName="thinLine2b" presStyleLbl="callout" presStyleIdx="2" presStyleCnt="3"/>
      <dgm:spPr/>
    </dgm:pt>
    <dgm:pt modelId="{1B6EAD10-E760-4DED-8341-79CE21EA9592}" type="pres">
      <dgm:prSet presAssocID="{2BDA8AE6-A58E-4E79-AADA-819B41CF45DD}" presName="vertSpace2b" presStyleCnt="0"/>
      <dgm:spPr/>
    </dgm:pt>
  </dgm:ptLst>
  <dgm:cxnLst>
    <dgm:cxn modelId="{AA48670E-51AB-4E0F-8343-9F0627D4F697}" type="presOf" srcId="{F55874D7-7304-497E-8D6E-50BAC754336C}" destId="{E37BBDAC-AA56-44DC-BB63-96B9B4333D87}" srcOrd="0" destOrd="0" presId="urn:microsoft.com/office/officeart/2008/layout/LinedList"/>
    <dgm:cxn modelId="{4EC39922-7A2F-4F11-B8FA-83AF2655FA19}" type="presOf" srcId="{1B75DD5E-FFA0-4229-BEC9-80563821364A}" destId="{7C439CAB-7A8F-4FB2-8864-ED04CB83CAD9}" srcOrd="0" destOrd="0" presId="urn:microsoft.com/office/officeart/2008/layout/LinedList"/>
    <dgm:cxn modelId="{2A045125-F367-4984-B6EC-9BF5B83CE43A}" type="presOf" srcId="{FAFEF681-88A7-45F2-A337-78A500E5CDFB}" destId="{BD31D10F-3F31-42E4-8654-6FAD779AC124}" srcOrd="0" destOrd="0" presId="urn:microsoft.com/office/officeart/2008/layout/LinedList"/>
    <dgm:cxn modelId="{FF65476D-EB5F-42F8-8146-9E07B0A8BA36}" srcId="{FAFEF681-88A7-45F2-A337-78A500E5CDFB}" destId="{CF37D090-9D00-4B14-8835-015D838AFCF7}" srcOrd="0" destOrd="0" parTransId="{208D7C46-E5F1-44AA-9BDE-2B8B31EFA681}" sibTransId="{7DF79196-5515-4EF4-AD4A-180DCBFDBB32}"/>
    <dgm:cxn modelId="{DA5186A6-1B12-49BF-8EBA-D35934B7D6B5}" type="presOf" srcId="{2BDA8AE6-A58E-4E79-AADA-819B41CF45DD}" destId="{1C856448-CE23-491B-A816-BD708E53D2AB}" srcOrd="0" destOrd="0" presId="urn:microsoft.com/office/officeart/2008/layout/LinedList"/>
    <dgm:cxn modelId="{B9EE5AD1-10A0-43C7-AC51-37495C3C3911}" srcId="{FAFEF681-88A7-45F2-A337-78A500E5CDFB}" destId="{F55874D7-7304-497E-8D6E-50BAC754336C}" srcOrd="1" destOrd="0" parTransId="{3F0579AB-D4A4-455F-B3A0-4BC484AED125}" sibTransId="{D028A552-61A5-499C-9F99-DD1F935AC015}"/>
    <dgm:cxn modelId="{E0DD2DF1-4980-460F-8851-C11B52E5D549}" srcId="{1B75DD5E-FFA0-4229-BEC9-80563821364A}" destId="{FAFEF681-88A7-45F2-A337-78A500E5CDFB}" srcOrd="0" destOrd="0" parTransId="{16D7EBBC-AC75-4280-93DE-A325C47C86B0}" sibTransId="{AAABDF6F-8F57-4E6A-AC69-AFDDE6629726}"/>
    <dgm:cxn modelId="{7B6446FB-F25B-4AAD-9FB0-CEE80CD8C31F}" type="presOf" srcId="{CF37D090-9D00-4B14-8835-015D838AFCF7}" destId="{28158F12-783A-4BD0-9E90-2022E00C2EDF}" srcOrd="0" destOrd="0" presId="urn:microsoft.com/office/officeart/2008/layout/LinedList"/>
    <dgm:cxn modelId="{8A9A4EFB-4914-4782-8E5B-49FD8BE72F75}" srcId="{FAFEF681-88A7-45F2-A337-78A500E5CDFB}" destId="{2BDA8AE6-A58E-4E79-AADA-819B41CF45DD}" srcOrd="2" destOrd="0" parTransId="{9831F03A-4970-4042-B1FF-858936909D91}" sibTransId="{D94A5AD1-2D3B-4DAB-B774-E72EBBE4FF6D}"/>
    <dgm:cxn modelId="{7F372896-348A-43AD-AD51-8AF6EF643698}" type="presParOf" srcId="{7C439CAB-7A8F-4FB2-8864-ED04CB83CAD9}" destId="{EBB17A1B-60F6-4883-8503-58380A8BB6D4}" srcOrd="0" destOrd="0" presId="urn:microsoft.com/office/officeart/2008/layout/LinedList"/>
    <dgm:cxn modelId="{66B86E74-D1E0-49BC-9E5B-7D834B2841D5}" type="presParOf" srcId="{7C439CAB-7A8F-4FB2-8864-ED04CB83CAD9}" destId="{DB2315CD-21B8-46C0-88AE-9AB73FBB6B7C}" srcOrd="1" destOrd="0" presId="urn:microsoft.com/office/officeart/2008/layout/LinedList"/>
    <dgm:cxn modelId="{7B31B161-0E66-4EA4-BBB2-43A688D0FB4C}" type="presParOf" srcId="{DB2315CD-21B8-46C0-88AE-9AB73FBB6B7C}" destId="{BD31D10F-3F31-42E4-8654-6FAD779AC124}" srcOrd="0" destOrd="0" presId="urn:microsoft.com/office/officeart/2008/layout/LinedList"/>
    <dgm:cxn modelId="{73570318-4D63-47B9-B8CC-FD04FD09E08F}" type="presParOf" srcId="{DB2315CD-21B8-46C0-88AE-9AB73FBB6B7C}" destId="{E8F8F50D-9820-4BFE-BE74-4DDBFC2F1501}" srcOrd="1" destOrd="0" presId="urn:microsoft.com/office/officeart/2008/layout/LinedList"/>
    <dgm:cxn modelId="{41F24455-8B72-49BB-937D-ACA3A7D52168}" type="presParOf" srcId="{E8F8F50D-9820-4BFE-BE74-4DDBFC2F1501}" destId="{0A91E96B-F322-4804-A8D2-7690DF2C4645}" srcOrd="0" destOrd="0" presId="urn:microsoft.com/office/officeart/2008/layout/LinedList"/>
    <dgm:cxn modelId="{C0CFD76A-A735-4F53-95FE-9A52BCCD23D7}" type="presParOf" srcId="{E8F8F50D-9820-4BFE-BE74-4DDBFC2F1501}" destId="{66573234-5773-46E1-B558-EA4FE7A38428}" srcOrd="1" destOrd="0" presId="urn:microsoft.com/office/officeart/2008/layout/LinedList"/>
    <dgm:cxn modelId="{EEBEB769-3C4A-4A45-9FB3-C9C4BFB46BA8}" type="presParOf" srcId="{66573234-5773-46E1-B558-EA4FE7A38428}" destId="{05C6A82F-B7CC-45F9-ADC6-1B287D046582}" srcOrd="0" destOrd="0" presId="urn:microsoft.com/office/officeart/2008/layout/LinedList"/>
    <dgm:cxn modelId="{7F7F327F-6E8A-480F-9F12-F2375CAC9F78}" type="presParOf" srcId="{66573234-5773-46E1-B558-EA4FE7A38428}" destId="{28158F12-783A-4BD0-9E90-2022E00C2EDF}" srcOrd="1" destOrd="0" presId="urn:microsoft.com/office/officeart/2008/layout/LinedList"/>
    <dgm:cxn modelId="{A588D9F4-5558-4B48-AC9E-72748C613C02}" type="presParOf" srcId="{66573234-5773-46E1-B558-EA4FE7A38428}" destId="{C58142E0-09F4-4F25-BA7E-9EDE9EE14B07}" srcOrd="2" destOrd="0" presId="urn:microsoft.com/office/officeart/2008/layout/LinedList"/>
    <dgm:cxn modelId="{4F6786BF-EAA9-408B-9F5C-F21D96A3F7B0}" type="presParOf" srcId="{E8F8F50D-9820-4BFE-BE74-4DDBFC2F1501}" destId="{E96F5E70-8AB6-4B12-BC50-DDF4C33D048F}" srcOrd="2" destOrd="0" presId="urn:microsoft.com/office/officeart/2008/layout/LinedList"/>
    <dgm:cxn modelId="{992D091B-2327-4471-A61F-4AD1C9695017}" type="presParOf" srcId="{E8F8F50D-9820-4BFE-BE74-4DDBFC2F1501}" destId="{468E9778-53FA-4678-84C9-2836C8510A7D}" srcOrd="3" destOrd="0" presId="urn:microsoft.com/office/officeart/2008/layout/LinedList"/>
    <dgm:cxn modelId="{F47FD5F5-FD4D-4A5B-9691-10DAF4CB75A6}" type="presParOf" srcId="{E8F8F50D-9820-4BFE-BE74-4DDBFC2F1501}" destId="{D1115C70-27C3-49D2-B315-D8BACC4BEB80}" srcOrd="4" destOrd="0" presId="urn:microsoft.com/office/officeart/2008/layout/LinedList"/>
    <dgm:cxn modelId="{F45B74C5-D9FB-4116-B677-D51DBFB999E4}" type="presParOf" srcId="{D1115C70-27C3-49D2-B315-D8BACC4BEB80}" destId="{CA0028EC-7B49-486D-BD0D-0976978FF64C}" srcOrd="0" destOrd="0" presId="urn:microsoft.com/office/officeart/2008/layout/LinedList"/>
    <dgm:cxn modelId="{F4E1A5FD-4C8D-462C-8F69-FB4E16F4C6D5}" type="presParOf" srcId="{D1115C70-27C3-49D2-B315-D8BACC4BEB80}" destId="{E37BBDAC-AA56-44DC-BB63-96B9B4333D87}" srcOrd="1" destOrd="0" presId="urn:microsoft.com/office/officeart/2008/layout/LinedList"/>
    <dgm:cxn modelId="{098E8294-144A-421B-9FE4-2DD7B857E563}" type="presParOf" srcId="{D1115C70-27C3-49D2-B315-D8BACC4BEB80}" destId="{4E325027-8DC4-4091-8D94-5CF6EDBF06C3}" srcOrd="2" destOrd="0" presId="urn:microsoft.com/office/officeart/2008/layout/LinedList"/>
    <dgm:cxn modelId="{8F215575-1827-4158-9B1F-ED2B3FF2B5BB}" type="presParOf" srcId="{E8F8F50D-9820-4BFE-BE74-4DDBFC2F1501}" destId="{927D1AD6-8C95-40E6-9D98-B16043E67EA1}" srcOrd="5" destOrd="0" presId="urn:microsoft.com/office/officeart/2008/layout/LinedList"/>
    <dgm:cxn modelId="{F748ED32-B672-49D2-85B8-F31977DA24C0}" type="presParOf" srcId="{E8F8F50D-9820-4BFE-BE74-4DDBFC2F1501}" destId="{F3AE36D6-9C7F-43AD-8EAE-B56CDB4B6F75}" srcOrd="6" destOrd="0" presId="urn:microsoft.com/office/officeart/2008/layout/LinedList"/>
    <dgm:cxn modelId="{C39384A4-71ED-4F7D-94DF-5D3D8F1E2285}" type="presParOf" srcId="{E8F8F50D-9820-4BFE-BE74-4DDBFC2F1501}" destId="{0755992A-DA8D-4C6D-96AC-9195647B36E7}" srcOrd="7" destOrd="0" presId="urn:microsoft.com/office/officeart/2008/layout/LinedList"/>
    <dgm:cxn modelId="{2B562F29-59E2-4BAD-A901-A969F65EBF9C}" type="presParOf" srcId="{0755992A-DA8D-4C6D-96AC-9195647B36E7}" destId="{2705B005-2670-4737-86F4-222596016EC5}" srcOrd="0" destOrd="0" presId="urn:microsoft.com/office/officeart/2008/layout/LinedList"/>
    <dgm:cxn modelId="{17541036-5727-46A5-A68F-80DE16E60534}" type="presParOf" srcId="{0755992A-DA8D-4C6D-96AC-9195647B36E7}" destId="{1C856448-CE23-491B-A816-BD708E53D2AB}" srcOrd="1" destOrd="0" presId="urn:microsoft.com/office/officeart/2008/layout/LinedList"/>
    <dgm:cxn modelId="{864C31A3-C20F-40D6-9F42-5B4A64E434EC}" type="presParOf" srcId="{0755992A-DA8D-4C6D-96AC-9195647B36E7}" destId="{2CE76661-5663-4FC6-809A-8ABE21D92A6B}" srcOrd="2" destOrd="0" presId="urn:microsoft.com/office/officeart/2008/layout/LinedList"/>
    <dgm:cxn modelId="{42324A8C-C99B-48F5-B3F1-C7565850EEBA}" type="presParOf" srcId="{E8F8F50D-9820-4BFE-BE74-4DDBFC2F1501}" destId="{F8015052-88EB-49C1-B3BA-A377FF29C2C8}" srcOrd="8" destOrd="0" presId="urn:microsoft.com/office/officeart/2008/layout/LinedList"/>
    <dgm:cxn modelId="{A239874B-1569-4C8D-B658-3A074BF17531}" type="presParOf" srcId="{E8F8F50D-9820-4BFE-BE74-4DDBFC2F1501}" destId="{1B6EAD10-E760-4DED-8341-79CE21EA9592}" srcOrd="9"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B75DD5E-FFA0-4229-BEC9-80563821364A}"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FAFEF681-88A7-45F2-A337-78A500E5CDFB}">
      <dgm:prSet phldrT="[Text]" phldr="0"/>
      <dgm:spPr/>
      <dgm:t>
        <a:bodyPr/>
        <a:lstStyle/>
        <a:p>
          <a:endParaRPr lang="en-US" dirty="0"/>
        </a:p>
      </dgm:t>
    </dgm:pt>
    <dgm:pt modelId="{16D7EBBC-AC75-4280-93DE-A325C47C86B0}" type="parTrans" cxnId="{E0DD2DF1-4980-460F-8851-C11B52E5D549}">
      <dgm:prSet/>
      <dgm:spPr/>
      <dgm:t>
        <a:bodyPr/>
        <a:lstStyle/>
        <a:p>
          <a:endParaRPr lang="en-US"/>
        </a:p>
      </dgm:t>
    </dgm:pt>
    <dgm:pt modelId="{AAABDF6F-8F57-4E6A-AC69-AFDDE6629726}" type="sibTrans" cxnId="{E0DD2DF1-4980-460F-8851-C11B52E5D549}">
      <dgm:prSet/>
      <dgm:spPr/>
      <dgm:t>
        <a:bodyPr/>
        <a:lstStyle/>
        <a:p>
          <a:endParaRPr lang="en-US"/>
        </a:p>
      </dgm:t>
    </dgm:pt>
    <dgm:pt modelId="{CF37D090-9D00-4B14-8835-015D838AFCF7}">
      <dgm:prSet phldrT="[Text]" custT="1"/>
      <dgm:spPr/>
      <dgm:t>
        <a:bodyPr/>
        <a:lstStyle/>
        <a:p>
          <a:pPr>
            <a:buNone/>
          </a:pPr>
          <a:r>
            <a:rPr lang="en-US" sz="2400" b="0" i="0" dirty="0"/>
            <a:t>1. Intrapersonal (Self-Awareness &amp; Self-Expression)</a:t>
          </a:r>
          <a:endParaRPr lang="en-US" sz="2400" b="0" dirty="0"/>
        </a:p>
        <a:p>
          <a:pPr>
            <a:buNone/>
          </a:pPr>
          <a:r>
            <a:rPr lang="en-US" sz="2400" b="0" i="0" dirty="0"/>
            <a:t>2. Interpersonal (Social Awareness &amp; Relationships)</a:t>
          </a:r>
          <a:endParaRPr lang="en-US" sz="2400" b="0" dirty="0"/>
        </a:p>
        <a:p>
          <a:pPr>
            <a:buNone/>
          </a:pPr>
          <a:r>
            <a:rPr lang="en-US" sz="2400" b="0" i="0" dirty="0"/>
            <a:t>3. Stress Management (Emotion Regulation)</a:t>
          </a:r>
          <a:endParaRPr lang="en-US" sz="2400" b="0" dirty="0"/>
        </a:p>
        <a:p>
          <a:pPr>
            <a:buNone/>
          </a:pPr>
          <a:r>
            <a:rPr lang="en-US" sz="2400" b="0" dirty="0"/>
            <a:t>4. </a:t>
          </a:r>
          <a:r>
            <a:rPr lang="en-US" sz="2400" b="0" i="0" dirty="0"/>
            <a:t>Adaptability (Change Management)</a:t>
          </a:r>
          <a:endParaRPr lang="en-US" sz="2400" b="0" dirty="0"/>
        </a:p>
        <a:p>
          <a:pPr>
            <a:buNone/>
          </a:pPr>
          <a:r>
            <a:rPr lang="en-US" sz="2400" b="0" dirty="0"/>
            <a:t>5. </a:t>
          </a:r>
          <a:r>
            <a:rPr lang="en-US" sz="2400" b="0" i="0" dirty="0"/>
            <a:t>General Mood (</a:t>
          </a:r>
          <a:r>
            <a:rPr lang="en-US" sz="2400" b="1" i="1" dirty="0"/>
            <a:t>Self-Motivation)</a:t>
          </a:r>
        </a:p>
      </dgm:t>
    </dgm:pt>
    <dgm:pt modelId="{208D7C46-E5F1-44AA-9BDE-2B8B31EFA681}" type="parTrans" cxnId="{FF65476D-EB5F-42F8-8146-9E07B0A8BA36}">
      <dgm:prSet/>
      <dgm:spPr/>
      <dgm:t>
        <a:bodyPr/>
        <a:lstStyle/>
        <a:p>
          <a:endParaRPr lang="en-US"/>
        </a:p>
      </dgm:t>
    </dgm:pt>
    <dgm:pt modelId="{7DF79196-5515-4EF4-AD4A-180DCBFDBB32}" type="sibTrans" cxnId="{FF65476D-EB5F-42F8-8146-9E07B0A8BA36}">
      <dgm:prSet/>
      <dgm:spPr/>
      <dgm:t>
        <a:bodyPr/>
        <a:lstStyle/>
        <a:p>
          <a:endParaRPr lang="en-US"/>
        </a:p>
      </dgm:t>
    </dgm:pt>
    <dgm:pt modelId="{7C439CAB-7A8F-4FB2-8864-ED04CB83CAD9}" type="pres">
      <dgm:prSet presAssocID="{1B75DD5E-FFA0-4229-BEC9-80563821364A}" presName="vert0" presStyleCnt="0">
        <dgm:presLayoutVars>
          <dgm:dir/>
          <dgm:animOne val="branch"/>
          <dgm:animLvl val="lvl"/>
        </dgm:presLayoutVars>
      </dgm:prSet>
      <dgm:spPr/>
    </dgm:pt>
    <dgm:pt modelId="{EBB17A1B-60F6-4883-8503-58380A8BB6D4}" type="pres">
      <dgm:prSet presAssocID="{FAFEF681-88A7-45F2-A337-78A500E5CDFB}" presName="thickLine" presStyleLbl="alignNode1" presStyleIdx="0" presStyleCnt="1"/>
      <dgm:spPr/>
    </dgm:pt>
    <dgm:pt modelId="{DB2315CD-21B8-46C0-88AE-9AB73FBB6B7C}" type="pres">
      <dgm:prSet presAssocID="{FAFEF681-88A7-45F2-A337-78A500E5CDFB}" presName="horz1" presStyleCnt="0"/>
      <dgm:spPr/>
    </dgm:pt>
    <dgm:pt modelId="{BD31D10F-3F31-42E4-8654-6FAD779AC124}" type="pres">
      <dgm:prSet presAssocID="{FAFEF681-88A7-45F2-A337-78A500E5CDFB}" presName="tx1" presStyleLbl="revTx" presStyleIdx="0" presStyleCnt="2"/>
      <dgm:spPr/>
    </dgm:pt>
    <dgm:pt modelId="{E8F8F50D-9820-4BFE-BE74-4DDBFC2F1501}" type="pres">
      <dgm:prSet presAssocID="{FAFEF681-88A7-45F2-A337-78A500E5CDFB}" presName="vert1" presStyleCnt="0"/>
      <dgm:spPr/>
    </dgm:pt>
    <dgm:pt modelId="{0A91E96B-F322-4804-A8D2-7690DF2C4645}" type="pres">
      <dgm:prSet presAssocID="{CF37D090-9D00-4B14-8835-015D838AFCF7}" presName="vertSpace2a" presStyleCnt="0"/>
      <dgm:spPr/>
    </dgm:pt>
    <dgm:pt modelId="{66573234-5773-46E1-B558-EA4FE7A38428}" type="pres">
      <dgm:prSet presAssocID="{CF37D090-9D00-4B14-8835-015D838AFCF7}" presName="horz2" presStyleCnt="0"/>
      <dgm:spPr/>
    </dgm:pt>
    <dgm:pt modelId="{05C6A82F-B7CC-45F9-ADC6-1B287D046582}" type="pres">
      <dgm:prSet presAssocID="{CF37D090-9D00-4B14-8835-015D838AFCF7}" presName="horzSpace2" presStyleCnt="0"/>
      <dgm:spPr/>
    </dgm:pt>
    <dgm:pt modelId="{28158F12-783A-4BD0-9E90-2022E00C2EDF}" type="pres">
      <dgm:prSet presAssocID="{CF37D090-9D00-4B14-8835-015D838AFCF7}" presName="tx2" presStyleLbl="revTx" presStyleIdx="1" presStyleCnt="2" custLinFactNeighborX="-20563" custLinFactNeighborY="-3064"/>
      <dgm:spPr/>
    </dgm:pt>
    <dgm:pt modelId="{C58142E0-09F4-4F25-BA7E-9EDE9EE14B07}" type="pres">
      <dgm:prSet presAssocID="{CF37D090-9D00-4B14-8835-015D838AFCF7}" presName="vert2" presStyleCnt="0"/>
      <dgm:spPr/>
    </dgm:pt>
    <dgm:pt modelId="{E96F5E70-8AB6-4B12-BC50-DDF4C33D048F}" type="pres">
      <dgm:prSet presAssocID="{CF37D090-9D00-4B14-8835-015D838AFCF7}" presName="thinLine2b" presStyleLbl="callout" presStyleIdx="0" presStyleCnt="1"/>
      <dgm:spPr/>
    </dgm:pt>
    <dgm:pt modelId="{468E9778-53FA-4678-84C9-2836C8510A7D}" type="pres">
      <dgm:prSet presAssocID="{CF37D090-9D00-4B14-8835-015D838AFCF7}" presName="vertSpace2b" presStyleCnt="0"/>
      <dgm:spPr/>
    </dgm:pt>
  </dgm:ptLst>
  <dgm:cxnLst>
    <dgm:cxn modelId="{4EC39922-7A2F-4F11-B8FA-83AF2655FA19}" type="presOf" srcId="{1B75DD5E-FFA0-4229-BEC9-80563821364A}" destId="{7C439CAB-7A8F-4FB2-8864-ED04CB83CAD9}" srcOrd="0" destOrd="0" presId="urn:microsoft.com/office/officeart/2008/layout/LinedList"/>
    <dgm:cxn modelId="{2A045125-F367-4984-B6EC-9BF5B83CE43A}" type="presOf" srcId="{FAFEF681-88A7-45F2-A337-78A500E5CDFB}" destId="{BD31D10F-3F31-42E4-8654-6FAD779AC124}" srcOrd="0" destOrd="0" presId="urn:microsoft.com/office/officeart/2008/layout/LinedList"/>
    <dgm:cxn modelId="{FF65476D-EB5F-42F8-8146-9E07B0A8BA36}" srcId="{FAFEF681-88A7-45F2-A337-78A500E5CDFB}" destId="{CF37D090-9D00-4B14-8835-015D838AFCF7}" srcOrd="0" destOrd="0" parTransId="{208D7C46-E5F1-44AA-9BDE-2B8B31EFA681}" sibTransId="{7DF79196-5515-4EF4-AD4A-180DCBFDBB32}"/>
    <dgm:cxn modelId="{E0DD2DF1-4980-460F-8851-C11B52E5D549}" srcId="{1B75DD5E-FFA0-4229-BEC9-80563821364A}" destId="{FAFEF681-88A7-45F2-A337-78A500E5CDFB}" srcOrd="0" destOrd="0" parTransId="{16D7EBBC-AC75-4280-93DE-A325C47C86B0}" sibTransId="{AAABDF6F-8F57-4E6A-AC69-AFDDE6629726}"/>
    <dgm:cxn modelId="{7B6446FB-F25B-4AAD-9FB0-CEE80CD8C31F}" type="presOf" srcId="{CF37D090-9D00-4B14-8835-015D838AFCF7}" destId="{28158F12-783A-4BD0-9E90-2022E00C2EDF}" srcOrd="0" destOrd="0" presId="urn:microsoft.com/office/officeart/2008/layout/LinedList"/>
    <dgm:cxn modelId="{7F372896-348A-43AD-AD51-8AF6EF643698}" type="presParOf" srcId="{7C439CAB-7A8F-4FB2-8864-ED04CB83CAD9}" destId="{EBB17A1B-60F6-4883-8503-58380A8BB6D4}" srcOrd="0" destOrd="0" presId="urn:microsoft.com/office/officeart/2008/layout/LinedList"/>
    <dgm:cxn modelId="{66B86E74-D1E0-49BC-9E5B-7D834B2841D5}" type="presParOf" srcId="{7C439CAB-7A8F-4FB2-8864-ED04CB83CAD9}" destId="{DB2315CD-21B8-46C0-88AE-9AB73FBB6B7C}" srcOrd="1" destOrd="0" presId="urn:microsoft.com/office/officeart/2008/layout/LinedList"/>
    <dgm:cxn modelId="{7B31B161-0E66-4EA4-BBB2-43A688D0FB4C}" type="presParOf" srcId="{DB2315CD-21B8-46C0-88AE-9AB73FBB6B7C}" destId="{BD31D10F-3F31-42E4-8654-6FAD779AC124}" srcOrd="0" destOrd="0" presId="urn:microsoft.com/office/officeart/2008/layout/LinedList"/>
    <dgm:cxn modelId="{73570318-4D63-47B9-B8CC-FD04FD09E08F}" type="presParOf" srcId="{DB2315CD-21B8-46C0-88AE-9AB73FBB6B7C}" destId="{E8F8F50D-9820-4BFE-BE74-4DDBFC2F1501}" srcOrd="1" destOrd="0" presId="urn:microsoft.com/office/officeart/2008/layout/LinedList"/>
    <dgm:cxn modelId="{41F24455-8B72-49BB-937D-ACA3A7D52168}" type="presParOf" srcId="{E8F8F50D-9820-4BFE-BE74-4DDBFC2F1501}" destId="{0A91E96B-F322-4804-A8D2-7690DF2C4645}" srcOrd="0" destOrd="0" presId="urn:microsoft.com/office/officeart/2008/layout/LinedList"/>
    <dgm:cxn modelId="{C0CFD76A-A735-4F53-95FE-9A52BCCD23D7}" type="presParOf" srcId="{E8F8F50D-9820-4BFE-BE74-4DDBFC2F1501}" destId="{66573234-5773-46E1-B558-EA4FE7A38428}" srcOrd="1" destOrd="0" presId="urn:microsoft.com/office/officeart/2008/layout/LinedList"/>
    <dgm:cxn modelId="{EEBEB769-3C4A-4A45-9FB3-C9C4BFB46BA8}" type="presParOf" srcId="{66573234-5773-46E1-B558-EA4FE7A38428}" destId="{05C6A82F-B7CC-45F9-ADC6-1B287D046582}" srcOrd="0" destOrd="0" presId="urn:microsoft.com/office/officeart/2008/layout/LinedList"/>
    <dgm:cxn modelId="{7F7F327F-6E8A-480F-9F12-F2375CAC9F78}" type="presParOf" srcId="{66573234-5773-46E1-B558-EA4FE7A38428}" destId="{28158F12-783A-4BD0-9E90-2022E00C2EDF}" srcOrd="1" destOrd="0" presId="urn:microsoft.com/office/officeart/2008/layout/LinedList"/>
    <dgm:cxn modelId="{A588D9F4-5558-4B48-AC9E-72748C613C02}" type="presParOf" srcId="{66573234-5773-46E1-B558-EA4FE7A38428}" destId="{C58142E0-09F4-4F25-BA7E-9EDE9EE14B07}" srcOrd="2" destOrd="0" presId="urn:microsoft.com/office/officeart/2008/layout/LinedList"/>
    <dgm:cxn modelId="{4F6786BF-EAA9-408B-9F5C-F21D96A3F7B0}" type="presParOf" srcId="{E8F8F50D-9820-4BFE-BE74-4DDBFC2F1501}" destId="{E96F5E70-8AB6-4B12-BC50-DDF4C33D048F}" srcOrd="2" destOrd="0" presId="urn:microsoft.com/office/officeart/2008/layout/LinedList"/>
    <dgm:cxn modelId="{992D091B-2327-4471-A61F-4AD1C9695017}" type="presParOf" srcId="{E8F8F50D-9820-4BFE-BE74-4DDBFC2F1501}" destId="{468E9778-53FA-4678-84C9-2836C8510A7D}" srcOrd="3" destOrd="0" presId="urn:microsoft.com/office/officeart/2008/layout/Lined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B17A1B-60F6-4883-8503-58380A8BB6D4}">
      <dsp:nvSpPr>
        <dsp:cNvPr id="0" name=""/>
        <dsp:cNvSpPr/>
      </dsp:nvSpPr>
      <dsp:spPr>
        <a:xfrm>
          <a:off x="0" y="0"/>
          <a:ext cx="394335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D31D10F-3F31-42E4-8654-6FAD779AC124}">
      <dsp:nvSpPr>
        <dsp:cNvPr id="0" name=""/>
        <dsp:cNvSpPr/>
      </dsp:nvSpPr>
      <dsp:spPr>
        <a:xfrm>
          <a:off x="0" y="0"/>
          <a:ext cx="788670" cy="52700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marL="0" lvl="0" indent="0" algn="l" defTabSz="2889250">
            <a:lnSpc>
              <a:spcPct val="90000"/>
            </a:lnSpc>
            <a:spcBef>
              <a:spcPct val="0"/>
            </a:spcBef>
            <a:spcAft>
              <a:spcPct val="35000"/>
            </a:spcAft>
            <a:buNone/>
          </a:pPr>
          <a:endParaRPr lang="en-US" sz="6500" kern="1200" dirty="0"/>
        </a:p>
      </dsp:txBody>
      <dsp:txXfrm>
        <a:off x="0" y="0"/>
        <a:ext cx="788670" cy="5270004"/>
      </dsp:txXfrm>
    </dsp:sp>
    <dsp:sp modelId="{28158F12-783A-4BD0-9E90-2022E00C2EDF}">
      <dsp:nvSpPr>
        <dsp:cNvPr id="0" name=""/>
        <dsp:cNvSpPr/>
      </dsp:nvSpPr>
      <dsp:spPr>
        <a:xfrm>
          <a:off x="476697" y="54742"/>
          <a:ext cx="3095529" cy="16468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b="0" i="0" kern="1200" dirty="0"/>
            <a:t>1. </a:t>
          </a:r>
          <a:r>
            <a:rPr lang="en-US" sz="2600" b="1" i="1" kern="1200" dirty="0"/>
            <a:t>Success</a:t>
          </a:r>
          <a:r>
            <a:rPr lang="en-US" sz="2600" b="0" i="0" kern="1200" dirty="0"/>
            <a:t> is seen over the arc of someone’s life</a:t>
          </a:r>
          <a:endParaRPr lang="en-US" sz="2600" kern="1200" dirty="0"/>
        </a:p>
      </dsp:txBody>
      <dsp:txXfrm>
        <a:off x="476697" y="54742"/>
        <a:ext cx="3095529" cy="1646876"/>
      </dsp:txXfrm>
    </dsp:sp>
    <dsp:sp modelId="{E96F5E70-8AB6-4B12-BC50-DDF4C33D048F}">
      <dsp:nvSpPr>
        <dsp:cNvPr id="0" name=""/>
        <dsp:cNvSpPr/>
      </dsp:nvSpPr>
      <dsp:spPr>
        <a:xfrm>
          <a:off x="788670" y="1729220"/>
          <a:ext cx="31546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37BBDAC-AA56-44DC-BB63-96B9B4333D87}">
      <dsp:nvSpPr>
        <dsp:cNvPr id="0" name=""/>
        <dsp:cNvSpPr/>
      </dsp:nvSpPr>
      <dsp:spPr>
        <a:xfrm>
          <a:off x="411443" y="1437459"/>
          <a:ext cx="3095529" cy="16468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b="0" i="0" kern="1200" dirty="0"/>
            <a:t>2. Emotional intelligence shapes our experience and outcomes</a:t>
          </a:r>
          <a:endParaRPr lang="en-US" sz="2600" kern="1200" dirty="0"/>
        </a:p>
      </dsp:txBody>
      <dsp:txXfrm>
        <a:off x="411443" y="1437459"/>
        <a:ext cx="3095529" cy="1646876"/>
      </dsp:txXfrm>
    </dsp:sp>
    <dsp:sp modelId="{927D1AD6-8C95-40E6-9D98-B16043E67EA1}">
      <dsp:nvSpPr>
        <dsp:cNvPr id="0" name=""/>
        <dsp:cNvSpPr/>
      </dsp:nvSpPr>
      <dsp:spPr>
        <a:xfrm>
          <a:off x="788670" y="3458440"/>
          <a:ext cx="31546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C856448-CE23-491B-A816-BD708E53D2AB}">
      <dsp:nvSpPr>
        <dsp:cNvPr id="0" name=""/>
        <dsp:cNvSpPr/>
      </dsp:nvSpPr>
      <dsp:spPr>
        <a:xfrm>
          <a:off x="369994" y="3208246"/>
          <a:ext cx="3095529" cy="16468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b="0" i="0" kern="1200" dirty="0"/>
            <a:t>3. </a:t>
          </a:r>
          <a:r>
            <a:rPr lang="en-US" sz="2600" b="1" i="0" kern="1200" dirty="0"/>
            <a:t>Relationships are the most important factor</a:t>
          </a:r>
          <a:r>
            <a:rPr lang="en-US" sz="2600" b="0" i="0" kern="1200" dirty="0"/>
            <a:t> in long-term happiness</a:t>
          </a:r>
          <a:endParaRPr lang="en-US" sz="2600" kern="1200" dirty="0"/>
        </a:p>
      </dsp:txBody>
      <dsp:txXfrm>
        <a:off x="369994" y="3208246"/>
        <a:ext cx="3095529" cy="1646876"/>
      </dsp:txXfrm>
    </dsp:sp>
    <dsp:sp modelId="{F8015052-88EB-49C1-B3BA-A377FF29C2C8}">
      <dsp:nvSpPr>
        <dsp:cNvPr id="0" name=""/>
        <dsp:cNvSpPr/>
      </dsp:nvSpPr>
      <dsp:spPr>
        <a:xfrm>
          <a:off x="788670" y="5187660"/>
          <a:ext cx="31546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B17A1B-60F6-4883-8503-58380A8BB6D4}">
      <dsp:nvSpPr>
        <dsp:cNvPr id="0" name=""/>
        <dsp:cNvSpPr/>
      </dsp:nvSpPr>
      <dsp:spPr>
        <a:xfrm>
          <a:off x="0" y="0"/>
          <a:ext cx="4954728"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D31D10F-3F31-42E4-8654-6FAD779AC124}">
      <dsp:nvSpPr>
        <dsp:cNvPr id="0" name=""/>
        <dsp:cNvSpPr/>
      </dsp:nvSpPr>
      <dsp:spPr>
        <a:xfrm>
          <a:off x="0" y="0"/>
          <a:ext cx="990945" cy="52624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marL="0" lvl="0" indent="0" algn="l" defTabSz="2889250">
            <a:lnSpc>
              <a:spcPct val="90000"/>
            </a:lnSpc>
            <a:spcBef>
              <a:spcPct val="0"/>
            </a:spcBef>
            <a:spcAft>
              <a:spcPct val="35000"/>
            </a:spcAft>
            <a:buNone/>
          </a:pPr>
          <a:endParaRPr lang="en-US" sz="6500" kern="1200" dirty="0"/>
        </a:p>
      </dsp:txBody>
      <dsp:txXfrm>
        <a:off x="0" y="0"/>
        <a:ext cx="990945" cy="5262419"/>
      </dsp:txXfrm>
    </dsp:sp>
    <dsp:sp modelId="{28158F12-783A-4BD0-9E90-2022E00C2EDF}">
      <dsp:nvSpPr>
        <dsp:cNvPr id="0" name=""/>
        <dsp:cNvSpPr/>
      </dsp:nvSpPr>
      <dsp:spPr>
        <a:xfrm>
          <a:off x="265476" y="92528"/>
          <a:ext cx="3889461" cy="47793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b="0" i="0" kern="1200" dirty="0"/>
            <a:t>1. Intrapersonal (Self-Awareness &amp; Self-Expression)</a:t>
          </a:r>
          <a:endParaRPr lang="en-US" sz="2400" b="0" kern="1200" dirty="0"/>
        </a:p>
        <a:p>
          <a:pPr marL="0" lvl="0" indent="0" algn="l" defTabSz="1066800">
            <a:lnSpc>
              <a:spcPct val="90000"/>
            </a:lnSpc>
            <a:spcBef>
              <a:spcPct val="0"/>
            </a:spcBef>
            <a:spcAft>
              <a:spcPct val="35000"/>
            </a:spcAft>
            <a:buNone/>
          </a:pPr>
          <a:r>
            <a:rPr lang="en-US" sz="2400" b="0" i="0" kern="1200" dirty="0"/>
            <a:t>2. Interpersonal (Social Awareness &amp; Relationships)</a:t>
          </a:r>
          <a:endParaRPr lang="en-US" sz="2400" b="0" kern="1200" dirty="0"/>
        </a:p>
        <a:p>
          <a:pPr marL="0" lvl="0" indent="0" algn="l" defTabSz="1066800">
            <a:lnSpc>
              <a:spcPct val="90000"/>
            </a:lnSpc>
            <a:spcBef>
              <a:spcPct val="0"/>
            </a:spcBef>
            <a:spcAft>
              <a:spcPct val="35000"/>
            </a:spcAft>
            <a:buNone/>
          </a:pPr>
          <a:r>
            <a:rPr lang="en-US" sz="2400" b="0" i="0" kern="1200" dirty="0"/>
            <a:t>3. Stress Management (Emotion Regulation)</a:t>
          </a:r>
          <a:endParaRPr lang="en-US" sz="2400" b="0" kern="1200" dirty="0"/>
        </a:p>
        <a:p>
          <a:pPr marL="0" lvl="0" indent="0" algn="l" defTabSz="1066800">
            <a:lnSpc>
              <a:spcPct val="90000"/>
            </a:lnSpc>
            <a:spcBef>
              <a:spcPct val="0"/>
            </a:spcBef>
            <a:spcAft>
              <a:spcPct val="35000"/>
            </a:spcAft>
            <a:buNone/>
          </a:pPr>
          <a:r>
            <a:rPr lang="en-US" sz="2400" b="0" kern="1200" dirty="0"/>
            <a:t>4. </a:t>
          </a:r>
          <a:r>
            <a:rPr lang="en-US" sz="2400" b="0" i="0" kern="1200" dirty="0"/>
            <a:t>Adaptability (Change Management)</a:t>
          </a:r>
          <a:endParaRPr lang="en-US" sz="2400" b="0" kern="1200" dirty="0"/>
        </a:p>
        <a:p>
          <a:pPr marL="0" lvl="0" indent="0" algn="l" defTabSz="1066800">
            <a:lnSpc>
              <a:spcPct val="90000"/>
            </a:lnSpc>
            <a:spcBef>
              <a:spcPct val="0"/>
            </a:spcBef>
            <a:spcAft>
              <a:spcPct val="35000"/>
            </a:spcAft>
            <a:buNone/>
          </a:pPr>
          <a:r>
            <a:rPr lang="en-US" sz="2400" b="0" kern="1200" dirty="0"/>
            <a:t>5. </a:t>
          </a:r>
          <a:r>
            <a:rPr lang="en-US" sz="2400" b="0" i="0" kern="1200" dirty="0"/>
            <a:t>General Mood (</a:t>
          </a:r>
          <a:r>
            <a:rPr lang="en-US" sz="2400" b="1" i="1" kern="1200" dirty="0"/>
            <a:t>Self-Motivation)</a:t>
          </a:r>
        </a:p>
      </dsp:txBody>
      <dsp:txXfrm>
        <a:off x="265476" y="92528"/>
        <a:ext cx="3889461" cy="4779345"/>
      </dsp:txXfrm>
    </dsp:sp>
    <dsp:sp modelId="{E96F5E70-8AB6-4B12-BC50-DDF4C33D048F}">
      <dsp:nvSpPr>
        <dsp:cNvPr id="0" name=""/>
        <dsp:cNvSpPr/>
      </dsp:nvSpPr>
      <dsp:spPr>
        <a:xfrm>
          <a:off x="990945" y="5018312"/>
          <a:ext cx="396378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E7F456E-01A6-4013-ACA5-F5492591A24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484983A3-9B9B-4D61-97C9-B9E239A3159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56F32FC-4BD9-442A-A8C6-51598C909FE3}" type="datetimeFigureOut">
              <a:rPr lang="en-US" smtClean="0"/>
              <a:t>3/28/2026</a:t>
            </a:fld>
            <a:endParaRPr lang="en-US" dirty="0"/>
          </a:p>
        </p:txBody>
      </p:sp>
      <p:sp>
        <p:nvSpPr>
          <p:cNvPr id="4" name="Footer Placeholder 3">
            <a:extLst>
              <a:ext uri="{FF2B5EF4-FFF2-40B4-BE49-F238E27FC236}">
                <a16:creationId xmlns:a16="http://schemas.microsoft.com/office/drawing/2014/main" id="{5EEABE74-7A97-4D17-8390-42ADD25C33C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B42C1DBD-1052-425E-BF3C-983304BED57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EEFA9E-C190-4F5C-8394-BD5F1CD55C02}" type="slidenum">
              <a:rPr lang="en-US" smtClean="0"/>
              <a:t>‹#›</a:t>
            </a:fld>
            <a:endParaRPr lang="en-US" dirty="0"/>
          </a:p>
        </p:txBody>
      </p:sp>
    </p:spTree>
    <p:extLst>
      <p:ext uri="{BB962C8B-B14F-4D97-AF65-F5344CB8AC3E}">
        <p14:creationId xmlns:p14="http://schemas.microsoft.com/office/powerpoint/2010/main" val="23248019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6371FA-A98D-41E8-93F4-09945841298A}" type="datetimeFigureOut">
              <a:rPr lang="en-US" smtClean="0"/>
              <a:t>3/28/2026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289C57-55D7-40A4-A101-E74FAC7A092B}" type="slidenum">
              <a:rPr lang="en-US" smtClean="0"/>
              <a:t>‹#›</a:t>
            </a:fld>
            <a:endParaRPr lang="en-US" dirty="0"/>
          </a:p>
        </p:txBody>
      </p:sp>
    </p:spTree>
    <p:extLst>
      <p:ext uri="{BB962C8B-B14F-4D97-AF65-F5344CB8AC3E}">
        <p14:creationId xmlns:p14="http://schemas.microsoft.com/office/powerpoint/2010/main" val="2839902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magazine.hms.harvard.edu/articles/good-life"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following contains extracts from the manuscript: </a:t>
            </a:r>
            <a:r>
              <a:rPr lang="en-US" i="1" dirty="0"/>
              <a:t>Coherence: A Way of Being </a:t>
            </a:r>
            <a:r>
              <a:rPr lang="en-US" dirty="0"/>
              <a:t>(in progress) by M. Dale Smalley, (all rights reserved, for now). Additional sources are cited in the Notes.</a:t>
            </a:r>
          </a:p>
          <a:p>
            <a:endParaRPr lang="en-US" dirty="0"/>
          </a:p>
          <a:p>
            <a:r>
              <a:rPr lang="en-US" dirty="0"/>
              <a:t>See also Smalley, M.D. &amp; </a:t>
            </a:r>
            <a:r>
              <a:rPr lang="en-US" dirty="0" err="1"/>
              <a:t>Schippmann</a:t>
            </a:r>
            <a:r>
              <a:rPr lang="en-US" dirty="0"/>
              <a:t>, J.S. (2025). Mary Parker Follett (1869-1933). </a:t>
            </a:r>
            <a:r>
              <a:rPr lang="en-US" i="1" dirty="0"/>
              <a:t>In Key Thinkers in Industrial and Organizational Psychology</a:t>
            </a:r>
            <a:r>
              <a:rPr lang="en-US" dirty="0"/>
              <a:t>, L.K.  Koppes Bryan and A.J. </a:t>
            </a:r>
            <a:r>
              <a:rPr lang="en-US" dirty="0" err="1"/>
              <a:t>Vinchur</a:t>
            </a:r>
            <a:r>
              <a:rPr lang="en-US" dirty="0"/>
              <a:t> (Eds.). Routledge, (pp. 34-41). DOI: 10.4342/9781003403258-5</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1</a:t>
            </a:fld>
            <a:endParaRPr lang="en-US" dirty="0"/>
          </a:p>
        </p:txBody>
      </p:sp>
    </p:spTree>
    <p:extLst>
      <p:ext uri="{BB962C8B-B14F-4D97-AF65-F5344CB8AC3E}">
        <p14:creationId xmlns:p14="http://schemas.microsoft.com/office/powerpoint/2010/main" val="17781288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200" b="0" i="0" kern="1200" dirty="0">
                <a:solidFill>
                  <a:schemeClr val="tx1"/>
                </a:solidFill>
                <a:effectLst/>
                <a:latin typeface="+mn-lt"/>
                <a:ea typeface="+mn-ea"/>
                <a:cs typeface="+mn-cs"/>
              </a:rPr>
              <a:t>The updated insights in </a:t>
            </a:r>
            <a:r>
              <a:rPr lang="en-US" sz="1200" b="0" i="1" u="none" strike="noStrike" kern="1200" dirty="0">
                <a:solidFill>
                  <a:schemeClr val="tx1"/>
                </a:solidFill>
                <a:effectLst/>
                <a:latin typeface="+mn-lt"/>
                <a:ea typeface="+mn-ea"/>
                <a:cs typeface="+mn-cs"/>
                <a:hlinkClick r:id="rId3"/>
              </a:rPr>
              <a:t>The Good Life</a:t>
            </a:r>
            <a:r>
              <a:rPr lang="en-US" sz="1200" b="0" i="0" kern="1200" dirty="0">
                <a:solidFill>
                  <a:schemeClr val="tx1"/>
                </a:solidFill>
                <a:effectLst/>
                <a:latin typeface="+mn-lt"/>
                <a:ea typeface="+mn-ea"/>
                <a:cs typeface="+mn-cs"/>
              </a:rPr>
              <a:t> by current directors Dr. Robert Waldinger and Dr. Marc Schulz — emphasizes this long-term view: </a:t>
            </a:r>
            <a:r>
              <a:rPr lang="en-US" sz="1200" b="1" i="0" u="none" kern="1200" dirty="0">
                <a:solidFill>
                  <a:schemeClr val="tx1"/>
                </a:solidFill>
                <a:effectLst/>
                <a:latin typeface="+mn-lt"/>
                <a:ea typeface="+mn-ea"/>
                <a:cs typeface="+mn-cs"/>
              </a:rPr>
              <a:t>lifelong well-being </a:t>
            </a:r>
            <a:r>
              <a:rPr lang="en-US" sz="1200" b="0" i="0" kern="1200" dirty="0">
                <a:solidFill>
                  <a:schemeClr val="tx1"/>
                </a:solidFill>
                <a:effectLst/>
                <a:latin typeface="+mn-lt"/>
                <a:ea typeface="+mn-ea"/>
                <a:cs typeface="+mn-cs"/>
              </a:rPr>
              <a:t>is not determined by isolated events or achievements, but </a:t>
            </a:r>
            <a:r>
              <a:rPr lang="en-US" sz="1200" b="1" i="0" u="none" kern="1200" dirty="0">
                <a:solidFill>
                  <a:schemeClr val="tx1"/>
                </a:solidFill>
                <a:effectLst/>
                <a:latin typeface="+mn-lt"/>
                <a:ea typeface="+mn-ea"/>
                <a:cs typeface="+mn-cs"/>
              </a:rPr>
              <a:t>by how we continually grow, adapt, and stay connected to a sense of purpose over time</a:t>
            </a:r>
            <a:r>
              <a:rPr lang="en-US" sz="1200" b="0" i="0" kern="1200" dirty="0">
                <a:solidFill>
                  <a:schemeClr val="tx1"/>
                </a:solidFill>
                <a:effectLst/>
                <a:latin typeface="+mn-lt"/>
                <a:ea typeface="+mn-ea"/>
                <a:cs typeface="+mn-cs"/>
              </a:rPr>
              <a:t>.  Waldinger, R., &amp; Schulz, M. (2023). </a:t>
            </a:r>
            <a:r>
              <a:rPr lang="en-US" sz="1200" b="0" i="1" kern="1200" dirty="0">
                <a:solidFill>
                  <a:schemeClr val="tx1"/>
                </a:solidFill>
                <a:effectLst/>
                <a:latin typeface="+mn-lt"/>
                <a:ea typeface="+mn-ea"/>
                <a:cs typeface="+mn-cs"/>
              </a:rPr>
              <a:t>The Good Life: Lessons from the World's Longest Scientific Study of Happiness</a:t>
            </a:r>
            <a:r>
              <a:rPr lang="en-US" sz="1200" b="0" i="0" kern="1200" dirty="0">
                <a:solidFill>
                  <a:schemeClr val="tx1"/>
                </a:solidFill>
                <a:effectLst/>
                <a:latin typeface="+mn-lt"/>
                <a:ea typeface="+mn-ea"/>
                <a:cs typeface="+mn-cs"/>
              </a:rPr>
              <a:t>. Penguin Life.</a:t>
            </a:r>
          </a:p>
          <a:p>
            <a:pPr marL="228600" indent="-228600">
              <a:buAutoNum type="arabicPeriod"/>
            </a:pPr>
            <a:r>
              <a:rPr lang="en-US" sz="1200" b="0" i="0" kern="1200" dirty="0">
                <a:solidFill>
                  <a:schemeClr val="tx1"/>
                </a:solidFill>
                <a:effectLst/>
                <a:latin typeface="+mn-lt"/>
                <a:ea typeface="+mn-ea"/>
                <a:cs typeface="+mn-cs"/>
              </a:rPr>
              <a:t>Emotional intelligence shapes our experience and outcomes: See, for example the Six Seconds Model of EI or the Bar-On Emotional-Social Model of Intelligence (ESI</a:t>
            </a:r>
            <a:r>
              <a:rPr lang="en-US" sz="1050" b="0" i="0" kern="1200" dirty="0">
                <a:solidFill>
                  <a:schemeClr val="tx1"/>
                </a:solidFill>
                <a:effectLst/>
                <a:latin typeface="+mn-lt"/>
                <a:ea typeface="+mn-ea"/>
                <a:cs typeface="+mn-cs"/>
              </a:rPr>
              <a:t>) </a:t>
            </a:r>
            <a:br>
              <a:rPr lang="en-US" sz="1050" b="0" i="0" kern="1200" dirty="0">
                <a:solidFill>
                  <a:schemeClr val="tx1"/>
                </a:solidFill>
                <a:effectLst/>
                <a:latin typeface="+mn-lt"/>
                <a:ea typeface="+mn-ea"/>
                <a:cs typeface="+mn-cs"/>
              </a:rPr>
            </a:br>
            <a:r>
              <a:rPr lang="en-US" sz="1050" b="0" i="0" kern="1200" dirty="0">
                <a:solidFill>
                  <a:schemeClr val="tx1"/>
                </a:solidFill>
                <a:effectLst/>
                <a:latin typeface="+mn-lt"/>
                <a:ea typeface="+mn-ea"/>
                <a:cs typeface="+mn-cs"/>
              </a:rPr>
              <a:t>Research: </a:t>
            </a:r>
            <a:r>
              <a:rPr lang="en-US" sz="1000" b="0" i="0" kern="1200" dirty="0">
                <a:solidFill>
                  <a:schemeClr val="tx1"/>
                </a:solidFill>
                <a:effectLst/>
                <a:latin typeface="+mn-lt"/>
                <a:ea typeface="+mn-ea"/>
                <a:cs typeface="+mn-cs"/>
              </a:rPr>
              <a:t>Bru-Luna LM, Martí-Vilar M, Merino-Soto C, Cervera-Santiago JL. Emotional Intelligence Measures: A Systematic Review. Healthcare (Basel). 2021 Dec 7;9(12):1696. </a:t>
            </a:r>
            <a:r>
              <a:rPr lang="en-US" sz="1000" b="0" i="0" kern="1200" dirty="0" err="1">
                <a:solidFill>
                  <a:schemeClr val="tx1"/>
                </a:solidFill>
                <a:effectLst/>
                <a:latin typeface="+mn-lt"/>
                <a:ea typeface="+mn-ea"/>
                <a:cs typeface="+mn-cs"/>
              </a:rPr>
              <a:t>doi</a:t>
            </a:r>
            <a:r>
              <a:rPr lang="en-US" sz="1000" b="0" i="0" kern="1200" dirty="0">
                <a:solidFill>
                  <a:schemeClr val="tx1"/>
                </a:solidFill>
                <a:effectLst/>
                <a:latin typeface="+mn-lt"/>
                <a:ea typeface="+mn-ea"/>
                <a:cs typeface="+mn-cs"/>
              </a:rPr>
              <a:t>: 10.3390/healthcare9121696. PMID: 34946422; PMCID: PMC8701889.</a:t>
            </a:r>
          </a:p>
          <a:p>
            <a:pPr marL="228600" indent="-228600">
              <a:buAutoNum type="arabicPeriod"/>
            </a:pPr>
            <a:r>
              <a:rPr lang="en-US" sz="1200" b="1" i="0" kern="1200" dirty="0">
                <a:solidFill>
                  <a:schemeClr val="tx1"/>
                </a:solidFill>
                <a:effectLst/>
                <a:latin typeface="+mn-lt"/>
                <a:ea typeface="+mn-ea"/>
                <a:cs typeface="+mn-cs"/>
              </a:rPr>
              <a:t>The quality of our relationships—emotional warmth, trust, and support—is the single most important predictor of long-term happiness and health.</a:t>
            </a:r>
            <a:r>
              <a:rPr lang="en-US" sz="1200" b="0" i="0" kern="1200" dirty="0">
                <a:solidFill>
                  <a:schemeClr val="tx1"/>
                </a:solidFill>
                <a:effectLst/>
                <a:latin typeface="+mn-lt"/>
                <a:ea typeface="+mn-ea"/>
                <a:cs typeface="+mn-cs"/>
              </a:rPr>
              <a:t> It’s not how many people we know, but how safe and truly connected we feel.</a:t>
            </a:r>
          </a:p>
          <a:p>
            <a:pPr marL="228600" indent="-228600">
              <a:buAutoNum type="arabicPeriod"/>
            </a:pPr>
            <a:endParaRPr lang="en-US" sz="1200" b="0" i="0" kern="1200" dirty="0">
              <a:solidFill>
                <a:schemeClr val="tx1"/>
              </a:solidFill>
              <a:effectLst/>
              <a:latin typeface="+mn-lt"/>
              <a:ea typeface="+mn-ea"/>
              <a:cs typeface="+mn-cs"/>
            </a:endParaRPr>
          </a:p>
          <a:p>
            <a:pPr marL="0" indent="0">
              <a:buNone/>
            </a:pPr>
            <a:r>
              <a:rPr lang="en-US" sz="1200" b="0" i="0" kern="1200" dirty="0">
                <a:solidFill>
                  <a:schemeClr val="tx1"/>
                </a:solidFill>
                <a:effectLst/>
                <a:latin typeface="+mn-lt"/>
                <a:ea typeface="+mn-ea"/>
                <a:cs typeface="+mn-cs"/>
              </a:rPr>
              <a:t>Reference: https://www.6seconds.org/2025/07/28/harvard-grant-study/</a:t>
            </a:r>
          </a:p>
          <a:p>
            <a:pPr marL="0" indent="0">
              <a:buNone/>
            </a:pPr>
            <a:endParaRPr lang="en-US" sz="1200" b="0" i="0" kern="1200" dirty="0">
              <a:solidFill>
                <a:schemeClr val="tx1"/>
              </a:solidFill>
              <a:effectLst/>
              <a:latin typeface="+mn-lt"/>
              <a:ea typeface="+mn-ea"/>
              <a:cs typeface="+mn-cs"/>
            </a:endParaRPr>
          </a:p>
          <a:p>
            <a:pPr marL="0" indent="0">
              <a:buNone/>
            </a:pPr>
            <a:r>
              <a:rPr lang="en-US" sz="1200" b="0" i="0" kern="1200" dirty="0">
                <a:solidFill>
                  <a:schemeClr val="tx1"/>
                </a:solidFill>
                <a:effectLst/>
                <a:latin typeface="+mn-lt"/>
                <a:ea typeface="+mn-ea"/>
                <a:cs typeface="+mn-cs"/>
              </a:rPr>
              <a:t>Nutshell: well-being has a </a:t>
            </a:r>
            <a:r>
              <a:rPr lang="en-US" sz="1200" b="0" i="0" u="sng" kern="1200" dirty="0">
                <a:solidFill>
                  <a:schemeClr val="tx1"/>
                </a:solidFill>
                <a:effectLst/>
                <a:latin typeface="+mn-lt"/>
                <a:ea typeface="+mn-ea"/>
                <a:cs typeface="+mn-cs"/>
              </a:rPr>
              <a:t>direct relationship </a:t>
            </a:r>
            <a:r>
              <a:rPr lang="en-US" sz="1200" b="0" i="0" kern="1200" dirty="0">
                <a:solidFill>
                  <a:schemeClr val="tx1"/>
                </a:solidFill>
                <a:effectLst/>
                <a:latin typeface="+mn-lt"/>
                <a:ea typeface="+mn-ea"/>
                <a:cs typeface="+mn-cs"/>
              </a:rPr>
              <a:t>with need satisfaction (R &amp; D, 2020). A person who is a free agent will naturally choose and pursue actions that address intrinsic needs through a life time, and thus, one will experience an ongoing state of flow – living for the sake/joy of the act of living.  However, since the world is too much with us, we must have knowledge, skills, and abilities to cope with it, keep it at bay, while we carry on.</a:t>
            </a:r>
          </a:p>
          <a:p>
            <a:pPr marL="0" indent="0">
              <a:buNone/>
            </a:pPr>
            <a:endParaRPr lang="en-US" sz="1200" b="0" i="0" kern="1200" dirty="0">
              <a:solidFill>
                <a:schemeClr val="tx1"/>
              </a:solidFill>
              <a:effectLst/>
              <a:latin typeface="+mn-lt"/>
              <a:ea typeface="+mn-ea"/>
              <a:cs typeface="+mn-cs"/>
            </a:endParaRPr>
          </a:p>
          <a:p>
            <a:pPr marL="0" indent="0">
              <a:buNone/>
            </a:pPr>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2289C57-55D7-40A4-A101-E74FAC7A092B}" type="slidenum">
              <a:rPr lang="en-US" smtClean="0"/>
              <a:t>10</a:t>
            </a:fld>
            <a:endParaRPr lang="en-US" dirty="0"/>
          </a:p>
        </p:txBody>
      </p:sp>
    </p:spTree>
    <p:extLst>
      <p:ext uri="{BB962C8B-B14F-4D97-AF65-F5344CB8AC3E}">
        <p14:creationId xmlns:p14="http://schemas.microsoft.com/office/powerpoint/2010/main" val="40881185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612927-E9CD-FE1D-3040-C46E440988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5C9457-57E8-8F17-257D-1A37771327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D0F92A-6121-60B7-D80D-30FC4C83ECF7}"/>
              </a:ext>
            </a:extLst>
          </p:cNvPr>
          <p:cNvSpPr>
            <a:spLocks noGrp="1"/>
          </p:cNvSpPr>
          <p:nvPr>
            <p:ph type="body" idx="1"/>
          </p:nvPr>
        </p:nvSpPr>
        <p:spPr/>
        <p:txBody>
          <a:bodyPr/>
          <a:lstStyle/>
          <a:p>
            <a:r>
              <a:rPr lang="en-US" dirty="0"/>
              <a:t>For a list of Dr. Ryan’s publications, see:  https://scholar.google.com/citations?user=fraRBsIAAAAJ&amp;hl=en</a:t>
            </a:r>
          </a:p>
          <a:p>
            <a:endParaRPr lang="en-US" dirty="0"/>
          </a:p>
        </p:txBody>
      </p:sp>
      <p:sp>
        <p:nvSpPr>
          <p:cNvPr id="4" name="Slide Number Placeholder 3">
            <a:extLst>
              <a:ext uri="{FF2B5EF4-FFF2-40B4-BE49-F238E27FC236}">
                <a16:creationId xmlns:a16="http://schemas.microsoft.com/office/drawing/2014/main" id="{F3874E09-8B06-9671-967C-10BED1E58B4B}"/>
              </a:ext>
            </a:extLst>
          </p:cNvPr>
          <p:cNvSpPr>
            <a:spLocks noGrp="1"/>
          </p:cNvSpPr>
          <p:nvPr>
            <p:ph type="sldNum" sz="quarter" idx="5"/>
          </p:nvPr>
        </p:nvSpPr>
        <p:spPr/>
        <p:txBody>
          <a:bodyPr/>
          <a:lstStyle/>
          <a:p>
            <a:fld id="{22289C57-55D7-40A4-A101-E74FAC7A092B}" type="slidenum">
              <a:rPr lang="en-US" smtClean="0"/>
              <a:t>11</a:t>
            </a:fld>
            <a:endParaRPr lang="en-US" dirty="0"/>
          </a:p>
        </p:txBody>
      </p:sp>
    </p:spTree>
    <p:extLst>
      <p:ext uri="{BB962C8B-B14F-4D97-AF65-F5344CB8AC3E}">
        <p14:creationId xmlns:p14="http://schemas.microsoft.com/office/powerpoint/2010/main" val="20051180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2289C57-55D7-40A4-A101-E74FAC7A092B}" type="slidenum">
              <a:rPr lang="en-US" smtClean="0"/>
              <a:t>12</a:t>
            </a:fld>
            <a:endParaRPr lang="en-US" dirty="0"/>
          </a:p>
        </p:txBody>
      </p:sp>
    </p:spTree>
    <p:extLst>
      <p:ext uri="{BB962C8B-B14F-4D97-AF65-F5344CB8AC3E}">
        <p14:creationId xmlns:p14="http://schemas.microsoft.com/office/powerpoint/2010/main" val="25858035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2289C57-55D7-40A4-A101-E74FAC7A092B}" type="slidenum">
              <a:rPr lang="en-US" smtClean="0"/>
              <a:t>13</a:t>
            </a:fld>
            <a:endParaRPr lang="en-US" dirty="0"/>
          </a:p>
        </p:txBody>
      </p:sp>
    </p:spTree>
    <p:extLst>
      <p:ext uri="{BB962C8B-B14F-4D97-AF65-F5344CB8AC3E}">
        <p14:creationId xmlns:p14="http://schemas.microsoft.com/office/powerpoint/2010/main" val="8196643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57700"/>
            <a:ext cx="5486400" cy="3600450"/>
          </a:xfrm>
        </p:spPr>
        <p:txBody>
          <a:bodyPr/>
          <a:lstStyle/>
          <a:p>
            <a:r>
              <a:rPr lang="en-US" sz="900" dirty="0"/>
              <a:t>Parting Note from </a:t>
            </a:r>
            <a:r>
              <a:rPr lang="en-US" sz="900" i="1" dirty="0"/>
              <a:t>Coherence: A Way of Being</a:t>
            </a:r>
            <a:r>
              <a:rPr lang="en-US" sz="900" dirty="0"/>
              <a:t>: The existence of any animated being is contingent upon the quality of reciprocal (mutual) relations it establishes and </a:t>
            </a:r>
            <a:r>
              <a:rPr lang="en-US" sz="900" i="1" dirty="0"/>
              <a:t>maintains</a:t>
            </a:r>
            <a:r>
              <a:rPr lang="en-US" sz="900" dirty="0"/>
              <a:t> in its locality.  The veracity of this claim is supported by the Laws of Thermodynamics. The better the quality of mutual relations, the greater the quality  and length of existence. Living systems are also subject to the activities and events of evolution, which necessitate ongoing adaptation to sustain nurturance from, and avoidance of harm in, changing environments.</a:t>
            </a:r>
          </a:p>
          <a:p>
            <a:endParaRPr lang="en-US" sz="900" dirty="0"/>
          </a:p>
          <a:p>
            <a:r>
              <a:rPr lang="en-US" sz="900" kern="1200" dirty="0">
                <a:solidFill>
                  <a:schemeClr val="tx1"/>
                </a:solidFill>
                <a:effectLst/>
                <a:latin typeface="+mn-lt"/>
                <a:ea typeface="+mn-ea"/>
                <a:cs typeface="+mn-cs"/>
              </a:rPr>
              <a:t>“For Aristotle’s acorn to grow into a mighty oak tree, it must adhere to its telos, the purpose of its life. It’s a process that requires enabling conditions within and enabling circumstances without, along with some moderation in disabling factors that pose adversity. Living systems have basic physiological requirements that must be met sufficiently</a:t>
            </a:r>
            <a:r>
              <a:rPr lang="en-US" sz="900" u="sng" kern="1200" dirty="0">
                <a:solidFill>
                  <a:schemeClr val="tx1"/>
                </a:solidFill>
                <a:effectLst/>
                <a:latin typeface="+mn-lt"/>
                <a:ea typeface="+mn-ea"/>
                <a:cs typeface="+mn-cs"/>
              </a:rPr>
              <a:t>, but they have other essential requirements:</a:t>
            </a:r>
          </a:p>
          <a:p>
            <a:pPr lvl="0"/>
            <a:r>
              <a:rPr lang="en-US" sz="900" kern="1200" dirty="0">
                <a:solidFill>
                  <a:schemeClr val="tx1"/>
                </a:solidFill>
                <a:effectLst/>
                <a:latin typeface="+mn-lt"/>
                <a:ea typeface="+mn-ea"/>
                <a:cs typeface="+mn-cs"/>
              </a:rPr>
              <a:t>1. They must have information/energy as described above to use and share. Their internal genetic coding (DNA/RNA) is part of it, but they must also receive stimuli from their surroundings to tune and sequence their activities in coordination with other systems. Plants, for example, </a:t>
            </a:r>
            <a:r>
              <a:rPr lang="en-US" sz="900" i="1" kern="1200" dirty="0">
                <a:solidFill>
                  <a:schemeClr val="tx1"/>
                </a:solidFill>
                <a:effectLst/>
                <a:latin typeface="+mn-lt"/>
                <a:ea typeface="+mn-ea"/>
                <a:cs typeface="+mn-cs"/>
              </a:rPr>
              <a:t>communicate</a:t>
            </a:r>
            <a:r>
              <a:rPr lang="en-US" sz="900" kern="1200" dirty="0">
                <a:solidFill>
                  <a:schemeClr val="tx1"/>
                </a:solidFill>
                <a:effectLst/>
                <a:latin typeface="+mn-lt"/>
                <a:ea typeface="+mn-ea"/>
                <a:cs typeface="+mn-cs"/>
              </a:rPr>
              <a:t> with one another for their mutual benefit. Blades of grass “scream” when cut. </a:t>
            </a:r>
          </a:p>
          <a:p>
            <a:pPr lvl="0"/>
            <a:r>
              <a:rPr lang="en-US" sz="900" kern="1200" dirty="0">
                <a:solidFill>
                  <a:schemeClr val="tx1"/>
                </a:solidFill>
                <a:effectLst/>
                <a:latin typeface="+mn-lt"/>
                <a:ea typeface="+mn-ea"/>
                <a:cs typeface="+mn-cs"/>
              </a:rPr>
              <a:t>2. They must act on the information they receive. Engagement with information maintains the integrity of the system by sustaining balance in metabolism, which forestalls disintegration, the hallmark of entropy.</a:t>
            </a:r>
          </a:p>
          <a:p>
            <a:pPr lvl="0"/>
            <a:r>
              <a:rPr lang="en-US" sz="900" kern="1200" dirty="0">
                <a:solidFill>
                  <a:schemeClr val="tx1"/>
                </a:solidFill>
                <a:effectLst/>
                <a:latin typeface="+mn-lt"/>
                <a:ea typeface="+mn-ea"/>
                <a:cs typeface="+mn-cs"/>
              </a:rPr>
              <a:t>3. They must act systemically as a body to regulate energy usage and respond to stressors and threats.</a:t>
            </a:r>
          </a:p>
          <a:p>
            <a:pPr lvl="0"/>
            <a:r>
              <a:rPr lang="en-US" sz="900" kern="1200" dirty="0">
                <a:solidFill>
                  <a:schemeClr val="tx1"/>
                </a:solidFill>
                <a:effectLst/>
                <a:latin typeface="+mn-lt"/>
                <a:ea typeface="+mn-ea"/>
                <a:cs typeface="+mn-cs"/>
              </a:rPr>
              <a:t>4. They must prolong being within a range of forbearance, the vaunted “middle way” that Siddhartha Gautama spoke about in his first sermon after his enlightenment; Laozi spoke of balance, and Confucius stressed harmony.</a:t>
            </a:r>
          </a:p>
          <a:p>
            <a:pPr lvl="0"/>
            <a:endParaRPr lang="en-US" sz="900" kern="1200" dirty="0">
              <a:solidFill>
                <a:schemeClr val="tx1"/>
              </a:solidFill>
              <a:effectLst/>
              <a:latin typeface="+mn-lt"/>
              <a:ea typeface="+mn-ea"/>
              <a:cs typeface="+mn-cs"/>
            </a:endParaRPr>
          </a:p>
          <a:p>
            <a:r>
              <a:rPr lang="en-US" sz="900" kern="1200" dirty="0">
                <a:solidFill>
                  <a:schemeClr val="tx1"/>
                </a:solidFill>
                <a:effectLst/>
                <a:latin typeface="+mn-lt"/>
                <a:ea typeface="+mn-ea"/>
                <a:cs typeface="+mn-cs"/>
              </a:rPr>
              <a:t>If this sounds like cognition that smacks of self-awareness to you, then you are not alone. It may be less difficult to swallow by bearing in mind that words only mean what a given social collective ordains. Societies, with their cultures, are living systems inclined to do what is necessary for sustainability, and that manifests as control of meaning to ensure beliefs are shared.”</a:t>
            </a:r>
          </a:p>
          <a:p>
            <a:endParaRPr lang="en-US" sz="9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900" kern="1200" dirty="0">
                <a:solidFill>
                  <a:schemeClr val="tx1"/>
                </a:solidFill>
                <a:effectLst/>
                <a:latin typeface="+mn-lt"/>
                <a:ea typeface="+mn-ea"/>
                <a:cs typeface="+mn-cs"/>
              </a:rPr>
              <a:t>Caio A. Lage, De Wet Wolmarans, Daniel C. </a:t>
            </a:r>
            <a:r>
              <a:rPr lang="en-US" sz="900" kern="1200" dirty="0" err="1">
                <a:solidFill>
                  <a:schemeClr val="tx1"/>
                </a:solidFill>
                <a:effectLst/>
                <a:latin typeface="+mn-lt"/>
                <a:ea typeface="+mn-ea"/>
                <a:cs typeface="+mn-cs"/>
              </a:rPr>
              <a:t>Mograbi</a:t>
            </a:r>
            <a:r>
              <a:rPr lang="en-US" sz="900" kern="1200" dirty="0">
                <a:solidFill>
                  <a:schemeClr val="tx1"/>
                </a:solidFill>
                <a:effectLst/>
                <a:latin typeface="+mn-lt"/>
                <a:ea typeface="+mn-ea"/>
                <a:cs typeface="+mn-cs"/>
              </a:rPr>
              <a:t>, (2022). An evolutionary view of self-awareness, </a:t>
            </a:r>
            <a:r>
              <a:rPr lang="en-US" sz="900" i="1" kern="1200" dirty="0" err="1">
                <a:solidFill>
                  <a:schemeClr val="tx1"/>
                </a:solidFill>
                <a:effectLst/>
                <a:latin typeface="+mn-lt"/>
                <a:ea typeface="+mn-ea"/>
                <a:cs typeface="+mn-cs"/>
              </a:rPr>
              <a:t>Behavioural</a:t>
            </a:r>
            <a:r>
              <a:rPr lang="en-US" sz="900" i="1" kern="1200" dirty="0">
                <a:solidFill>
                  <a:schemeClr val="tx1"/>
                </a:solidFill>
                <a:effectLst/>
                <a:latin typeface="+mn-lt"/>
                <a:ea typeface="+mn-ea"/>
                <a:cs typeface="+mn-cs"/>
              </a:rPr>
              <a:t> Processes</a:t>
            </a:r>
            <a:r>
              <a:rPr lang="en-US" sz="900" kern="1200" dirty="0">
                <a:solidFill>
                  <a:schemeClr val="tx1"/>
                </a:solidFill>
                <a:effectLst/>
                <a:latin typeface="+mn-lt"/>
                <a:ea typeface="+mn-ea"/>
                <a:cs typeface="+mn-cs"/>
              </a:rPr>
              <a:t>, Volume 194 104543, ISSN 0376-6357, https://doi.org/10.1016/j.beproc.2021.104543. (https://www.sciencedirect.com/science/article/pii/S0376635721002278)</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900" kern="1200" dirty="0">
                <a:solidFill>
                  <a:schemeClr val="tx1"/>
                </a:solidFill>
                <a:effectLst/>
                <a:latin typeface="+mn-lt"/>
                <a:ea typeface="+mn-ea"/>
                <a:cs typeface="+mn-cs"/>
              </a:rPr>
              <a:t>Abstract: The capacity to be self-aware is regarded as a fundamental difference between humans and other species. However, growing evidence challenges this notion, indicating that many animals show complex signs and behaviors that are consonant with self-awareness. Keywords: Self-awareness; Self-recognition; Theory of mind; Metacognition; Adaptation</a:t>
            </a:r>
          </a:p>
          <a:p>
            <a:endParaRPr lang="en-US" sz="900" dirty="0"/>
          </a:p>
        </p:txBody>
      </p:sp>
      <p:sp>
        <p:nvSpPr>
          <p:cNvPr id="4" name="Slide Number Placeholder 3"/>
          <p:cNvSpPr>
            <a:spLocks noGrp="1"/>
          </p:cNvSpPr>
          <p:nvPr>
            <p:ph type="sldNum" sz="quarter" idx="5"/>
          </p:nvPr>
        </p:nvSpPr>
        <p:spPr/>
        <p:txBody>
          <a:bodyPr/>
          <a:lstStyle/>
          <a:p>
            <a:fld id="{22289C57-55D7-40A4-A101-E74FAC7A092B}" type="slidenum">
              <a:rPr lang="en-US" smtClean="0"/>
              <a:t>14</a:t>
            </a:fld>
            <a:endParaRPr lang="en-US" dirty="0"/>
          </a:p>
        </p:txBody>
      </p:sp>
    </p:spTree>
    <p:extLst>
      <p:ext uri="{BB962C8B-B14F-4D97-AF65-F5344CB8AC3E}">
        <p14:creationId xmlns:p14="http://schemas.microsoft.com/office/powerpoint/2010/main" val="702683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Dr. Deci passed away on Feb. 14, 2026. Dr. Ryan has joined the faculty at Australia Catholic University, </a:t>
            </a:r>
          </a:p>
          <a:p>
            <a:endParaRPr lang="en-US" dirty="0"/>
          </a:p>
          <a:p>
            <a:r>
              <a:rPr lang="en-US" dirty="0"/>
              <a:t>Organismic theory is a holistic approach in psychology and biology viewing individuals as </a:t>
            </a:r>
            <a:r>
              <a:rPr lang="en-US" b="1" dirty="0"/>
              <a:t>active, unified systems that self-organize, develop, and strive for growth (self-actualization) rather than merely reacting to external stimuli</a:t>
            </a:r>
            <a:r>
              <a:rPr lang="en-US" sz="1200" b="1" i="0" kern="12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 It emphasizes studying the whole person—integrating mind, body, and environment—over isolated parts.</a:t>
            </a:r>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2</a:t>
            </a:fld>
            <a:endParaRPr lang="en-US" dirty="0"/>
          </a:p>
        </p:txBody>
      </p:sp>
    </p:spTree>
    <p:extLst>
      <p:ext uri="{BB962C8B-B14F-4D97-AF65-F5344CB8AC3E}">
        <p14:creationId xmlns:p14="http://schemas.microsoft.com/office/powerpoint/2010/main" val="28439544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0D5A14-FF37-2217-B936-EBA22B5DEC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CB12A1-09B6-9824-C485-23D59F6A8E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8E9A93-E032-9C16-AD6E-D7326802DC1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 an organismic theory, SDT assumes people are inherently prone toward psychological growth and integration, and thus toward learning, mastery and connection with others. However, these proactive human tendencies are not seen as automatic—they require supportive conditions to be robust. SDT specifically argues that for healthy development to unfold individuals require supports for </a:t>
            </a:r>
            <a:r>
              <a:rPr lang="en-US" sz="1200" i="1" kern="1200" dirty="0">
                <a:solidFill>
                  <a:schemeClr val="tx1"/>
                </a:solidFill>
                <a:effectLst/>
                <a:latin typeface="+mn-lt"/>
                <a:ea typeface="+mn-ea"/>
                <a:cs typeface="+mn-cs"/>
              </a:rPr>
              <a:t>basic psychological </a:t>
            </a:r>
            <a:r>
              <a:rPr lang="en-US" sz="1200" kern="1200" dirty="0">
                <a:solidFill>
                  <a:schemeClr val="tx1"/>
                </a:solidFill>
                <a:effectLst/>
                <a:latin typeface="+mn-lt"/>
                <a:ea typeface="+mn-ea"/>
                <a:cs typeface="+mn-cs"/>
              </a:rPr>
              <a:t>needs (Ryan, Ryan, Di Domenico, &amp; Deci, 2019). Three needs are seen as particularly fundamental, namely those for autonomy, competence and relatedness. Ryan &amp; Deci 2020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Aristotle’s analogy of the acorn is to the point: the acorn will spontaneously become a mighty oak, but only if conditions support it and circumstances do NOT interfere to prevent that natural process from occurring. Throughout its existence, the oak perpetually “takes in” energy/information from its environment, transforms it, and then extends offerings in return. That receptivity poses both benefits and danger.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Intrinsic motivation is consistently associated with</a:t>
            </a:r>
            <a:r>
              <a:rPr lang="en-US" sz="1200" kern="1200" baseline="0" dirty="0">
                <a:solidFill>
                  <a:schemeClr val="tx1"/>
                </a:solidFill>
                <a:effectLst/>
                <a:latin typeface="+mn-lt"/>
                <a:ea typeface="+mn-ea"/>
                <a:cs typeface="+mn-cs"/>
              </a:rPr>
              <a:t> criteria such as well-being, performance, </a:t>
            </a:r>
            <a:r>
              <a:rPr lang="en-US" sz="1200" kern="1200" dirty="0">
                <a:solidFill>
                  <a:schemeClr val="tx1"/>
                </a:solidFill>
                <a:effectLst/>
                <a:latin typeface="+mn-lt"/>
                <a:ea typeface="+mn-ea"/>
                <a:cs typeface="+mn-cs"/>
              </a:rPr>
              <a:t>greater engagement, with lower symptoms of anxiety and depression. . . .  While external regulation tends to have opposite impacts.</a:t>
            </a:r>
          </a:p>
          <a:p>
            <a:endParaRPr lang="en-US" dirty="0"/>
          </a:p>
          <a:p>
            <a:endParaRPr lang="en-US" dirty="0"/>
          </a:p>
        </p:txBody>
      </p:sp>
      <p:sp>
        <p:nvSpPr>
          <p:cNvPr id="4" name="Slide Number Placeholder 3">
            <a:extLst>
              <a:ext uri="{FF2B5EF4-FFF2-40B4-BE49-F238E27FC236}">
                <a16:creationId xmlns:a16="http://schemas.microsoft.com/office/drawing/2014/main" id="{CF40AD7D-6EDA-1920-30FF-097E1EE81E73}"/>
              </a:ext>
            </a:extLst>
          </p:cNvPr>
          <p:cNvSpPr>
            <a:spLocks noGrp="1"/>
          </p:cNvSpPr>
          <p:nvPr>
            <p:ph type="sldNum" sz="quarter" idx="5"/>
          </p:nvPr>
        </p:nvSpPr>
        <p:spPr/>
        <p:txBody>
          <a:bodyPr/>
          <a:lstStyle/>
          <a:p>
            <a:fld id="{22289C57-55D7-40A4-A101-E74FAC7A092B}" type="slidenum">
              <a:rPr lang="en-US" smtClean="0"/>
              <a:t>3</a:t>
            </a:fld>
            <a:endParaRPr lang="en-US" dirty="0"/>
          </a:p>
        </p:txBody>
      </p:sp>
    </p:spTree>
    <p:extLst>
      <p:ext uri="{BB962C8B-B14F-4D97-AF65-F5344CB8AC3E}">
        <p14:creationId xmlns:p14="http://schemas.microsoft.com/office/powerpoint/2010/main" val="23279561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Necessity is relative to one’s concept of Self. It establishes reference standards to interpret experience -- one’s determination of the meaning of the content (information in) in awareness. The content/knowledge is imbued with feeling. </a:t>
            </a:r>
          </a:p>
          <a:p>
            <a:endParaRPr lang="en-US" dirty="0"/>
          </a:p>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4</a:t>
            </a:fld>
            <a:endParaRPr lang="en-US" dirty="0"/>
          </a:p>
        </p:txBody>
      </p:sp>
    </p:spTree>
    <p:extLst>
      <p:ext uri="{BB962C8B-B14F-4D97-AF65-F5344CB8AC3E}">
        <p14:creationId xmlns:p14="http://schemas.microsoft.com/office/powerpoint/2010/main" val="20661440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6B9B83-85E3-BA3C-A117-4C9D85E763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59A436-3846-B235-A6C1-46CD22FD38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039B87-9289-4528-4218-12DFBC676F86}"/>
              </a:ext>
            </a:extLst>
          </p:cNvPr>
          <p:cNvSpPr>
            <a:spLocks noGrp="1"/>
          </p:cNvSpPr>
          <p:nvPr>
            <p:ph type="body" idx="1"/>
          </p:nvPr>
        </p:nvSpPr>
        <p:spPr>
          <a:xfrm>
            <a:off x="685800" y="4359614"/>
            <a:ext cx="5486400" cy="4743450"/>
          </a:xfrm>
        </p:spPr>
        <p:txBody>
          <a:bodyPr/>
          <a:lstStyle/>
          <a:p>
            <a:r>
              <a:rPr lang="en-US" sz="1100" b="1" i="1" kern="1200" dirty="0">
                <a:solidFill>
                  <a:schemeClr val="tx1"/>
                </a:solidFill>
                <a:effectLst/>
                <a:ea typeface="+mn-ea"/>
                <a:cs typeface="Times New Roman" panose="02020603050405020304" pitchFamily="18" charset="0"/>
              </a:rPr>
              <a:t>Autonomy</a:t>
            </a:r>
            <a:r>
              <a:rPr lang="en-US" sz="1100" i="1" kern="1200" dirty="0">
                <a:solidFill>
                  <a:schemeClr val="tx1"/>
                </a:solidFill>
                <a:effectLst/>
                <a:ea typeface="+mn-ea"/>
                <a:cs typeface="Times New Roman" panose="02020603050405020304" pitchFamily="18" charset="0"/>
              </a:rPr>
              <a:t> </a:t>
            </a:r>
            <a:r>
              <a:rPr lang="en-US" sz="1100" kern="1200" dirty="0">
                <a:solidFill>
                  <a:schemeClr val="tx1"/>
                </a:solidFill>
                <a:effectLst/>
                <a:ea typeface="+mn-ea"/>
                <a:cs typeface="Times New Roman" panose="02020603050405020304" pitchFamily="18" charset="0"/>
              </a:rPr>
              <a:t>concerns a sense/feeling of initiative and ownership in one’s actions. It is supported by experiences of interest and value and undermined by experiences of being externally controlled, whether by rewards or punishments. </a:t>
            </a:r>
            <a:r>
              <a:rPr lang="en-US" sz="1100" b="1" i="1" kern="1200" dirty="0">
                <a:solidFill>
                  <a:schemeClr val="tx1"/>
                </a:solidFill>
                <a:effectLst/>
                <a:ea typeface="+mn-ea"/>
                <a:cs typeface="Times New Roman" panose="02020603050405020304" pitchFamily="18" charset="0"/>
              </a:rPr>
              <a:t>Competence</a:t>
            </a:r>
            <a:r>
              <a:rPr lang="en-US" sz="1100" i="1" kern="1200" dirty="0">
                <a:solidFill>
                  <a:schemeClr val="tx1"/>
                </a:solidFill>
                <a:effectLst/>
                <a:ea typeface="+mn-ea"/>
                <a:cs typeface="Times New Roman" panose="02020603050405020304" pitchFamily="18" charset="0"/>
              </a:rPr>
              <a:t> </a:t>
            </a:r>
            <a:r>
              <a:rPr lang="en-US" sz="1100" kern="1200" dirty="0">
                <a:solidFill>
                  <a:schemeClr val="tx1"/>
                </a:solidFill>
                <a:effectLst/>
                <a:ea typeface="+mn-ea"/>
                <a:cs typeface="Times New Roman" panose="02020603050405020304" pitchFamily="18" charset="0"/>
              </a:rPr>
              <a:t>concerns the feeling of mastery, a sense that one can succeed and grow. The need for competence is best satisfied within well-structured environments that afford optimal challenges, positive feedback, and opportunities for growth. Finally, </a:t>
            </a:r>
            <a:r>
              <a:rPr lang="en-US" sz="1100" b="1" i="1" kern="1200" dirty="0">
                <a:solidFill>
                  <a:schemeClr val="tx1"/>
                </a:solidFill>
                <a:effectLst/>
                <a:ea typeface="+mn-ea"/>
                <a:cs typeface="Times New Roman" panose="02020603050405020304" pitchFamily="18" charset="0"/>
              </a:rPr>
              <a:t>relatedness</a:t>
            </a:r>
            <a:r>
              <a:rPr lang="en-US" sz="1100" i="1" kern="1200" dirty="0">
                <a:solidFill>
                  <a:schemeClr val="tx1"/>
                </a:solidFill>
                <a:effectLst/>
                <a:ea typeface="+mn-ea"/>
                <a:cs typeface="Times New Roman" panose="02020603050405020304" pitchFamily="18" charset="0"/>
              </a:rPr>
              <a:t> </a:t>
            </a:r>
            <a:r>
              <a:rPr lang="en-US" sz="1100" kern="1200" dirty="0">
                <a:solidFill>
                  <a:schemeClr val="tx1"/>
                </a:solidFill>
                <a:effectLst/>
                <a:ea typeface="+mn-ea"/>
                <a:cs typeface="Times New Roman" panose="02020603050405020304" pitchFamily="18" charset="0"/>
              </a:rPr>
              <a:t>concerns a sense of belonging and connection. It is facilitated by conveyance of respect and caring. Thwarting of any of these three basic needs is seen as damaging to motivation and wellness. Accordingly, SDT’s analysis of educational[/</a:t>
            </a:r>
            <a:r>
              <a:rPr lang="en-US" sz="1100" i="1" kern="1200" dirty="0">
                <a:solidFill>
                  <a:schemeClr val="tx1"/>
                </a:solidFill>
                <a:effectLst/>
                <a:ea typeface="+mn-ea"/>
                <a:cs typeface="Times New Roman" panose="02020603050405020304" pitchFamily="18" charset="0"/>
              </a:rPr>
              <a:t>work</a:t>
            </a:r>
            <a:r>
              <a:rPr lang="en-US" sz="1100" kern="1200" dirty="0">
                <a:solidFill>
                  <a:schemeClr val="tx1"/>
                </a:solidFill>
                <a:effectLst/>
                <a:ea typeface="+mn-ea"/>
                <a:cs typeface="Times New Roman" panose="02020603050405020304" pitchFamily="18" charset="0"/>
              </a:rPr>
              <a:t>] settings is primarily focused on the extent to which they meet or frustrate these basic needs (R &amp; D 2020)</a:t>
            </a:r>
          </a:p>
          <a:p>
            <a:endParaRPr lang="en-US" sz="1100" kern="1200" dirty="0">
              <a:solidFill>
                <a:schemeClr val="tx1"/>
              </a:solidFill>
              <a:effectLs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tx1"/>
                </a:solidFill>
                <a:effectLst/>
                <a:ea typeface="+mn-ea"/>
                <a:cs typeface="+mn-cs"/>
              </a:rPr>
              <a:t>Technically </a:t>
            </a:r>
            <a:r>
              <a:rPr lang="en-US" sz="1100" i="1" kern="1200" dirty="0">
                <a:solidFill>
                  <a:schemeClr val="tx1"/>
                </a:solidFill>
                <a:effectLst/>
                <a:ea typeface="+mn-ea"/>
                <a:cs typeface="+mn-cs"/>
              </a:rPr>
              <a:t>intrinsic motivation </a:t>
            </a:r>
            <a:r>
              <a:rPr lang="en-US" sz="1100" kern="1200" dirty="0">
                <a:solidFill>
                  <a:schemeClr val="tx1"/>
                </a:solidFill>
                <a:effectLst/>
                <a:ea typeface="+mn-ea"/>
                <a:cs typeface="+mn-cs"/>
              </a:rPr>
              <a:t>pertains to activities done “for their own sake,” or for their inherent interest and enjoyment (Deci &amp; Ryan, 2000). Play, exploration and curiosity spawned activities exemplify intrinsically motivated behaviors, as they are not dependent on external incentives or pressure, but rather provide their own satisfactions and joys. Although “fun,” such inherent propensities toward interested engagement and mastery are also serious organismic business; intrinsic motivation is likely responsible for the preponderance of human learning </a:t>
            </a:r>
            <a:r>
              <a:rPr lang="en-US" sz="1100" i="1" kern="1200" dirty="0">
                <a:solidFill>
                  <a:schemeClr val="tx1"/>
                </a:solidFill>
                <a:effectLst/>
                <a:ea typeface="+mn-ea"/>
                <a:cs typeface="+mn-cs"/>
              </a:rPr>
              <a:t>[integration, growth</a:t>
            </a:r>
            <a:r>
              <a:rPr lang="en-US" sz="1100" kern="1200" dirty="0">
                <a:solidFill>
                  <a:schemeClr val="tx1"/>
                </a:solidFill>
                <a:effectLst/>
                <a:ea typeface="+mn-ea"/>
                <a:cs typeface="+mn-cs"/>
              </a:rPr>
              <a:t>] across the life span, as opposed to externally mandated learning and instruction (Ryan &amp; Deci, 2017).</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kern="1200" dirty="0">
              <a:solidFill>
                <a:schemeClr val="tx1"/>
              </a:solidFill>
              <a:effectLs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i="1" kern="1200" dirty="0">
                <a:solidFill>
                  <a:schemeClr val="tx1"/>
                </a:solidFill>
                <a:effectLst/>
                <a:ea typeface="+mn-ea"/>
                <a:cs typeface="+mn-cs"/>
              </a:rPr>
              <a:t>Informational inputs tend to enhance intrinsic motivation and internalization. In contrast, feedback can have a controlling significance when experienced as pressure toward specific behaviors or outcomes</a:t>
            </a:r>
            <a:r>
              <a:rPr lang="en-US" sz="1100" kern="1200" dirty="0">
                <a:solidFill>
                  <a:schemeClr val="tx1"/>
                </a:solidFill>
                <a:effectLst/>
                <a:ea typeface="+mn-ea"/>
                <a:cs typeface="+mn-cs"/>
              </a:rPr>
              <a:t> (Deci &amp; Ryan, 1985).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kern="1200" dirty="0">
              <a:solidFill>
                <a:schemeClr val="tx1"/>
              </a:solidFill>
              <a:effectLst/>
              <a:ea typeface="+mn-ea"/>
              <a:cs typeface="+mn-cs"/>
            </a:endParaRPr>
          </a:p>
          <a:p>
            <a:endParaRPr lang="en-US" sz="1100" dirty="0"/>
          </a:p>
        </p:txBody>
      </p:sp>
      <p:sp>
        <p:nvSpPr>
          <p:cNvPr id="4" name="Slide Number Placeholder 3">
            <a:extLst>
              <a:ext uri="{FF2B5EF4-FFF2-40B4-BE49-F238E27FC236}">
                <a16:creationId xmlns:a16="http://schemas.microsoft.com/office/drawing/2014/main" id="{87135751-FA89-3B48-73D7-163B68AA3879}"/>
              </a:ext>
            </a:extLst>
          </p:cNvPr>
          <p:cNvSpPr>
            <a:spLocks noGrp="1"/>
          </p:cNvSpPr>
          <p:nvPr>
            <p:ph type="sldNum" sz="quarter" idx="5"/>
          </p:nvPr>
        </p:nvSpPr>
        <p:spPr/>
        <p:txBody>
          <a:bodyPr/>
          <a:lstStyle/>
          <a:p>
            <a:fld id="{22289C57-55D7-40A4-A101-E74FAC7A092B}" type="slidenum">
              <a:rPr lang="en-US" smtClean="0"/>
              <a:t>5</a:t>
            </a:fld>
            <a:endParaRPr lang="en-US" dirty="0"/>
          </a:p>
        </p:txBody>
      </p:sp>
    </p:spTree>
    <p:extLst>
      <p:ext uri="{BB962C8B-B14F-4D97-AF65-F5344CB8AC3E}">
        <p14:creationId xmlns:p14="http://schemas.microsoft.com/office/powerpoint/2010/main" val="38730812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5F059E-7EC8-C6F7-42A6-B2535BB45B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3D23A3-C79E-B184-7C1C-1D342FC4F8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489E3F-365F-8DBC-0E39-646B423CF3CC}"/>
              </a:ext>
            </a:extLst>
          </p:cNvPr>
          <p:cNvSpPr>
            <a:spLocks noGrp="1"/>
          </p:cNvSpPr>
          <p:nvPr>
            <p:ph type="body" idx="1"/>
          </p:nvPr>
        </p:nvSpPr>
        <p:spPr>
          <a:xfrm>
            <a:off x="685800" y="4258668"/>
            <a:ext cx="5486400" cy="3600450"/>
          </a:xfrm>
        </p:spPr>
        <p:txBody>
          <a:bodyPr/>
          <a:lstStyle/>
          <a:p>
            <a:r>
              <a:rPr lang="en-US" sz="1000" kern="1200" dirty="0">
                <a:solidFill>
                  <a:schemeClr val="tx1"/>
                </a:solidFill>
                <a:effectLst/>
                <a:latin typeface="+mn-lt"/>
                <a:ea typeface="+mn-ea"/>
                <a:cs typeface="+mn-cs"/>
              </a:rPr>
              <a:t>R &amp; D 2020:</a:t>
            </a:r>
          </a:p>
          <a:p>
            <a:r>
              <a:rPr lang="en-US" sz="1000" kern="1200" dirty="0">
                <a:solidFill>
                  <a:schemeClr val="tx1"/>
                </a:solidFill>
                <a:effectLst/>
                <a:latin typeface="+mn-lt"/>
                <a:ea typeface="+mn-ea"/>
                <a:cs typeface="+mn-cs"/>
              </a:rPr>
              <a:t>Often contrasted with intrinsic motivation is the heterogeneous category of </a:t>
            </a:r>
            <a:r>
              <a:rPr lang="en-US" sz="1000" i="1" kern="1200" dirty="0">
                <a:solidFill>
                  <a:schemeClr val="tx1"/>
                </a:solidFill>
                <a:effectLst/>
                <a:latin typeface="+mn-lt"/>
                <a:ea typeface="+mn-ea"/>
                <a:cs typeface="+mn-cs"/>
              </a:rPr>
              <a:t>extrinsic motivation, </a:t>
            </a:r>
            <a:r>
              <a:rPr lang="en-US" sz="1000" kern="1200" dirty="0">
                <a:solidFill>
                  <a:schemeClr val="tx1"/>
                </a:solidFill>
                <a:effectLst/>
                <a:latin typeface="+mn-lt"/>
                <a:ea typeface="+mn-ea"/>
                <a:cs typeface="+mn-cs"/>
              </a:rPr>
              <a:t>which concerns behaviors done for reasons other than their inherent satisfactions. From an SDT view the contrast is not a simple one, because instrumental motivations can vary widely in content and character. </a:t>
            </a:r>
          </a:p>
          <a:p>
            <a:endParaRPr lang="en-US" sz="1000" i="1" kern="1200" dirty="0">
              <a:solidFill>
                <a:schemeClr val="tx1"/>
              </a:solidFill>
              <a:effectLst/>
              <a:latin typeface="+mn-lt"/>
              <a:ea typeface="+mn-ea"/>
              <a:cs typeface="+mn-cs"/>
            </a:endParaRPr>
          </a:p>
          <a:p>
            <a:r>
              <a:rPr lang="en-US" sz="1000" i="1" kern="1200" dirty="0">
                <a:solidFill>
                  <a:schemeClr val="tx1"/>
                </a:solidFill>
                <a:effectLst/>
                <a:latin typeface="+mn-lt"/>
                <a:ea typeface="+mn-ea"/>
                <a:cs typeface="+mn-cs"/>
              </a:rPr>
              <a:t>External regulation </a:t>
            </a:r>
            <a:r>
              <a:rPr lang="en-US" sz="1000" kern="1200" dirty="0">
                <a:solidFill>
                  <a:schemeClr val="tx1"/>
                </a:solidFill>
                <a:effectLst/>
                <a:latin typeface="+mn-lt"/>
                <a:ea typeface="+mn-ea"/>
                <a:cs typeface="+mn-cs"/>
              </a:rPr>
              <a:t>concerns behaviors driven by externally imposed rewards and punishments and is a form of motivation typically experienced as controlled and non-autonomous.  [Example: grades in school, performance ratings in companies]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i="1" kern="1200" dirty="0">
                <a:solidFill>
                  <a:schemeClr val="tx1"/>
                </a:solidFill>
                <a:effectLst/>
                <a:latin typeface="+mn-lt"/>
                <a:ea typeface="+mn-ea"/>
                <a:cs typeface="+mn-cs"/>
              </a:rPr>
              <a:t>Introjected regulation </a:t>
            </a:r>
            <a:r>
              <a:rPr lang="en-US" sz="1000" kern="1200" dirty="0">
                <a:solidFill>
                  <a:schemeClr val="tx1"/>
                </a:solidFill>
                <a:effectLst/>
                <a:latin typeface="+mn-lt"/>
                <a:ea typeface="+mn-ea"/>
                <a:cs typeface="+mn-cs"/>
              </a:rPr>
              <a:t>concerns extrinsic motivation that has been partially internalized; behavior is regulated by the internal rewards of self-esteem for success and by avoidance of anxiety, shame, or guilt for failure. In academic activities introjected regulation often takes the form of </a:t>
            </a:r>
            <a:r>
              <a:rPr lang="en-US" sz="1000" i="1" kern="1200" dirty="0">
                <a:solidFill>
                  <a:schemeClr val="tx1"/>
                </a:solidFill>
                <a:effectLst/>
                <a:latin typeface="+mn-lt"/>
                <a:ea typeface="+mn-ea"/>
                <a:cs typeface="+mn-cs"/>
              </a:rPr>
              <a:t>ego-involvement </a:t>
            </a:r>
            <a:r>
              <a:rPr lang="en-US" sz="1000" kern="1200" dirty="0">
                <a:solidFill>
                  <a:schemeClr val="tx1"/>
                </a:solidFill>
                <a:effectLst/>
                <a:latin typeface="+mn-lt"/>
                <a:ea typeface="+mn-ea"/>
                <a:cs typeface="+mn-cs"/>
              </a:rPr>
              <a:t>(Ryan, 1982) in which self-esteem is contingent on outcomes, resulting in “internally controlled” regulation.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tx1"/>
                </a:solidFill>
                <a:effectLst/>
                <a:latin typeface="+mn-lt"/>
                <a:ea typeface="+mn-ea"/>
                <a:cs typeface="+mn-cs"/>
              </a:rPr>
              <a:t>Whereas both external regulation and introjection represent controlled forms of motivation, extrinsic motivation can also be autonomously enacted.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tx1"/>
                </a:solidFill>
                <a:effectLst/>
                <a:latin typeface="+mn-lt"/>
                <a:ea typeface="+mn-ea"/>
                <a:cs typeface="+mn-cs"/>
              </a:rPr>
              <a:t>In </a:t>
            </a:r>
            <a:r>
              <a:rPr lang="en-US" sz="1000" i="1" kern="1200" dirty="0">
                <a:solidFill>
                  <a:schemeClr val="tx1"/>
                </a:solidFill>
                <a:effectLst/>
                <a:latin typeface="+mn-lt"/>
                <a:ea typeface="+mn-ea"/>
                <a:cs typeface="+mn-cs"/>
              </a:rPr>
              <a:t>identified regulation</a:t>
            </a:r>
            <a:r>
              <a:rPr lang="en-US" sz="1000" kern="1200" dirty="0">
                <a:solidFill>
                  <a:schemeClr val="tx1"/>
                </a:solidFill>
                <a:effectLst/>
                <a:latin typeface="+mn-lt"/>
                <a:ea typeface="+mn-ea"/>
                <a:cs typeface="+mn-cs"/>
              </a:rPr>
              <a:t>, the person consciously identifies with, or personally endorses, the value of an activity, and thus experiences a relatively high degree of volition or willingness to act.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tx1"/>
                </a:solidFill>
                <a:effectLst/>
                <a:latin typeface="+mn-lt"/>
                <a:ea typeface="+mn-ea"/>
                <a:cs typeface="+mn-cs"/>
              </a:rPr>
              <a:t>The most autonomous form of extrinsic motivation is </a:t>
            </a:r>
            <a:r>
              <a:rPr lang="en-US" sz="1000" i="1" kern="1200" dirty="0">
                <a:solidFill>
                  <a:schemeClr val="tx1"/>
                </a:solidFill>
                <a:effectLst/>
                <a:latin typeface="+mn-lt"/>
                <a:ea typeface="+mn-ea"/>
                <a:cs typeface="+mn-cs"/>
              </a:rPr>
              <a:t>integrated regulation </a:t>
            </a:r>
            <a:r>
              <a:rPr lang="en-US" sz="1000" kern="1200" dirty="0">
                <a:solidFill>
                  <a:schemeClr val="tx1"/>
                </a:solidFill>
                <a:effectLst/>
                <a:latin typeface="+mn-lt"/>
                <a:ea typeface="+mn-ea"/>
                <a:cs typeface="+mn-cs"/>
              </a:rPr>
              <a:t>in which the person not only recognizes and identifies with the value of the activity, but also finds it to be congruent with other core interests and values.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tx1"/>
                </a:solidFill>
                <a:effectLst/>
                <a:latin typeface="+mn-lt"/>
                <a:ea typeface="+mn-ea"/>
                <a:cs typeface="+mn-cs"/>
              </a:rPr>
              <a:t>Autonomous extrinsic motivations share with intrinsic motivation the quality of being highly volitional, but differ primarily in that intrinsic motivation is based in </a:t>
            </a:r>
            <a:r>
              <a:rPr lang="en-US" sz="1000" i="1" kern="1200" dirty="0">
                <a:solidFill>
                  <a:schemeClr val="tx1"/>
                </a:solidFill>
                <a:effectLst/>
                <a:latin typeface="+mn-lt"/>
                <a:ea typeface="+mn-ea"/>
                <a:cs typeface="+mn-cs"/>
              </a:rPr>
              <a:t>interest and enjoyment</a:t>
            </a:r>
            <a:r>
              <a:rPr lang="en-US" sz="1000" kern="1200" dirty="0">
                <a:solidFill>
                  <a:schemeClr val="tx1"/>
                </a:solidFill>
                <a:effectLst/>
                <a:latin typeface="+mn-lt"/>
                <a:ea typeface="+mn-ea"/>
                <a:cs typeface="+mn-cs"/>
              </a:rPr>
              <a:t>—people do these behaviors because they find them engaging or even fun, whereas identified and integrated motivations are based on a sense of </a:t>
            </a:r>
            <a:r>
              <a:rPr lang="en-US" sz="1000" i="1" kern="1200" dirty="0">
                <a:solidFill>
                  <a:schemeClr val="tx1"/>
                </a:solidFill>
                <a:effectLst/>
                <a:latin typeface="+mn-lt"/>
                <a:ea typeface="+mn-ea"/>
                <a:cs typeface="+mn-cs"/>
              </a:rPr>
              <a:t>value</a:t>
            </a:r>
            <a:r>
              <a:rPr lang="en-US" sz="1000" kern="1200" dirty="0">
                <a:solidFill>
                  <a:schemeClr val="tx1"/>
                </a:solidFill>
                <a:effectLst/>
                <a:latin typeface="+mn-lt"/>
                <a:ea typeface="+mn-ea"/>
                <a:cs typeface="+mn-cs"/>
              </a:rPr>
              <a:t>—people view the activities as worthwhile, even if not enjoyable.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kern="1200" dirty="0">
              <a:solidFill>
                <a:schemeClr val="tx1"/>
              </a:solidFill>
              <a:effectLst/>
              <a:latin typeface="+mn-lt"/>
              <a:ea typeface="+mn-ea"/>
              <a:cs typeface="+mn-cs"/>
            </a:endParaRPr>
          </a:p>
          <a:p>
            <a:endParaRPr lang="en-US" sz="1000" dirty="0"/>
          </a:p>
        </p:txBody>
      </p:sp>
      <p:sp>
        <p:nvSpPr>
          <p:cNvPr id="4" name="Slide Number Placeholder 3">
            <a:extLst>
              <a:ext uri="{FF2B5EF4-FFF2-40B4-BE49-F238E27FC236}">
                <a16:creationId xmlns:a16="http://schemas.microsoft.com/office/drawing/2014/main" id="{875330ED-9FCF-ACB3-7C9D-0828CB99D3E8}"/>
              </a:ext>
            </a:extLst>
          </p:cNvPr>
          <p:cNvSpPr>
            <a:spLocks noGrp="1"/>
          </p:cNvSpPr>
          <p:nvPr>
            <p:ph type="sldNum" sz="quarter" idx="5"/>
          </p:nvPr>
        </p:nvSpPr>
        <p:spPr/>
        <p:txBody>
          <a:bodyPr/>
          <a:lstStyle/>
          <a:p>
            <a:fld id="{22289C57-55D7-40A4-A101-E74FAC7A092B}" type="slidenum">
              <a:rPr lang="en-US" smtClean="0"/>
              <a:t>6</a:t>
            </a:fld>
            <a:endParaRPr lang="en-US" dirty="0"/>
          </a:p>
        </p:txBody>
      </p:sp>
    </p:spTree>
    <p:extLst>
      <p:ext uri="{BB962C8B-B14F-4D97-AF65-F5344CB8AC3E}">
        <p14:creationId xmlns:p14="http://schemas.microsoft.com/office/powerpoint/2010/main" val="39313587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7</a:t>
            </a:fld>
            <a:endParaRPr lang="en-US" dirty="0"/>
          </a:p>
        </p:txBody>
      </p:sp>
    </p:spTree>
    <p:extLst>
      <p:ext uri="{BB962C8B-B14F-4D97-AF65-F5344CB8AC3E}">
        <p14:creationId xmlns:p14="http://schemas.microsoft.com/office/powerpoint/2010/main" val="21825226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E7A62C-98EE-A6A6-9318-138D3AA140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FF2FF3-38FC-6AE1-F2D3-A329FAAD76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DFC2CF-F342-215C-DA90-125A2ADEA97F}"/>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We also consider how an atmosphere conducive to thriving [</a:t>
            </a:r>
            <a:r>
              <a:rPr lang="en-US" sz="1200" i="1" kern="1200" dirty="0">
                <a:solidFill>
                  <a:schemeClr val="tx1"/>
                </a:solidFill>
                <a:effectLst/>
                <a:latin typeface="+mn-lt"/>
                <a:ea typeface="+mn-ea"/>
                <a:cs typeface="+mn-cs"/>
              </a:rPr>
              <a:t>employees</a:t>
            </a:r>
            <a:r>
              <a:rPr lang="en-US" sz="1200" kern="1200" dirty="0">
                <a:solidFill>
                  <a:schemeClr val="tx1"/>
                </a:solidFill>
                <a:effectLst/>
                <a:latin typeface="+mn-lt"/>
                <a:ea typeface="+mn-ea"/>
                <a:cs typeface="+mn-cs"/>
              </a:rPr>
              <a:t>] requires thriving [managers], and thus the importance of supporting [</a:t>
            </a:r>
            <a:r>
              <a:rPr lang="en-US" sz="1200" i="1" kern="1200" dirty="0">
                <a:solidFill>
                  <a:schemeClr val="tx1"/>
                </a:solidFill>
                <a:effectLst/>
                <a:latin typeface="+mn-lt"/>
                <a:ea typeface="+mn-ea"/>
                <a:cs typeface="+mn-cs"/>
              </a:rPr>
              <a:t>manager/leader</a:t>
            </a:r>
            <a:r>
              <a:rPr lang="en-US" sz="1200" kern="1200" dirty="0">
                <a:solidFill>
                  <a:schemeClr val="tx1"/>
                </a:solidFill>
                <a:effectLst/>
                <a:latin typeface="+mn-lt"/>
                <a:ea typeface="+mn-ea"/>
                <a:cs typeface="+mn-cs"/>
              </a:rPr>
              <a:t>] basic psychological needs.  (R&amp;D, 2020) [</a:t>
            </a:r>
            <a:r>
              <a:rPr lang="en-US" sz="1200" i="1" kern="1200" dirty="0">
                <a:solidFill>
                  <a:schemeClr val="tx1"/>
                </a:solidFill>
                <a:effectLst/>
                <a:latin typeface="+mn-lt"/>
                <a:ea typeface="+mn-ea"/>
                <a:cs typeface="+mn-cs"/>
              </a:rPr>
              <a:t>terms added</a:t>
            </a:r>
            <a:r>
              <a:rPr lang="en-US" sz="1200" kern="1200" dirty="0">
                <a:solidFill>
                  <a:schemeClr val="tx1"/>
                </a:solidFill>
                <a:effectLst/>
                <a:latin typeface="+mn-lt"/>
                <a:ea typeface="+mn-ea"/>
                <a:cs typeface="+mn-cs"/>
              </a:rPr>
              <a:t>]</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if they had more autonomy-supportive [managers] they showed less decline in need satisfaction and well-being</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t>
            </a:r>
            <a:r>
              <a:rPr lang="en-US" sz="1200" i="1" kern="1200" dirty="0">
                <a:solidFill>
                  <a:schemeClr val="tx1"/>
                </a:solidFill>
                <a:effectLst/>
                <a:latin typeface="+mn-lt"/>
                <a:ea typeface="+mn-ea"/>
                <a:cs typeface="+mn-cs"/>
              </a:rPr>
              <a:t>Managers</a:t>
            </a:r>
            <a:r>
              <a:rPr lang="en-US" sz="1200" kern="1200" dirty="0">
                <a:solidFill>
                  <a:schemeClr val="tx1"/>
                </a:solidFill>
                <a:effectLst/>
                <a:latin typeface="+mn-lt"/>
                <a:ea typeface="+mn-ea"/>
                <a:cs typeface="+mn-cs"/>
              </a:rPr>
              <a:t>] who support [workers’] autonomy begin by attempting to understand, acknowledge, and where possible, be responsive to [workers’] perspectives. They also try to provide opportunities for [</a:t>
            </a:r>
            <a:r>
              <a:rPr lang="en-US" sz="1200" i="1" kern="1200" dirty="0">
                <a:solidFill>
                  <a:schemeClr val="tx1"/>
                </a:solidFill>
                <a:effectLst/>
                <a:latin typeface="+mn-lt"/>
                <a:ea typeface="+mn-ea"/>
                <a:cs typeface="+mn-cs"/>
              </a:rPr>
              <a:t>workers</a:t>
            </a:r>
            <a:r>
              <a:rPr lang="en-US" sz="1200" kern="1200" dirty="0">
                <a:solidFill>
                  <a:schemeClr val="tx1"/>
                </a:solidFill>
                <a:effectLst/>
                <a:latin typeface="+mn-lt"/>
                <a:ea typeface="+mn-ea"/>
                <a:cs typeface="+mn-cs"/>
              </a:rPr>
              <a:t>] to take ownership and initiative of their [work], providing them with meaningful choices and tasks that can engage their interests. When [</a:t>
            </a:r>
            <a:r>
              <a:rPr lang="en-US" sz="1200" i="1" kern="1200" dirty="0">
                <a:solidFill>
                  <a:schemeClr val="tx1"/>
                </a:solidFill>
                <a:effectLst/>
                <a:latin typeface="+mn-lt"/>
                <a:ea typeface="+mn-ea"/>
                <a:cs typeface="+mn-cs"/>
              </a:rPr>
              <a:t>managers</a:t>
            </a:r>
            <a:r>
              <a:rPr lang="en-US" sz="1200" kern="1200" dirty="0">
                <a:solidFill>
                  <a:schemeClr val="tx1"/>
                </a:solidFill>
                <a:effectLst/>
                <a:latin typeface="+mn-lt"/>
                <a:ea typeface="+mn-ea"/>
                <a:cs typeface="+mn-cs"/>
              </a:rPr>
              <a:t>] </a:t>
            </a:r>
            <a:r>
              <a:rPr lang="en-US" sz="1200" u="sng" kern="1200" dirty="0">
                <a:solidFill>
                  <a:schemeClr val="tx1"/>
                </a:solidFill>
                <a:effectLst/>
                <a:latin typeface="+mn-lt"/>
                <a:ea typeface="+mn-ea"/>
                <a:cs typeface="+mn-cs"/>
              </a:rPr>
              <a:t>require</a:t>
            </a:r>
            <a:r>
              <a:rPr lang="en-US" sz="1200" kern="1200" dirty="0">
                <a:solidFill>
                  <a:schemeClr val="tx1"/>
                </a:solidFill>
                <a:effectLst/>
                <a:latin typeface="+mn-lt"/>
                <a:ea typeface="+mn-ea"/>
                <a:cs typeface="+mn-cs"/>
              </a:rPr>
              <a:t> something to be done, they provide a meaningful rationale.  . . . Another factor that can support autonomy is the </a:t>
            </a:r>
            <a:r>
              <a:rPr lang="en-US" sz="1200" i="1" kern="1200" dirty="0">
                <a:solidFill>
                  <a:schemeClr val="tx1"/>
                </a:solidFill>
                <a:effectLst/>
                <a:latin typeface="+mn-lt"/>
                <a:ea typeface="+mn-ea"/>
                <a:cs typeface="+mn-cs"/>
              </a:rPr>
              <a:t>provision of choice … for </a:t>
            </a:r>
            <a:r>
              <a:rPr lang="en-US" sz="1200" kern="1200" dirty="0">
                <a:solidFill>
                  <a:schemeClr val="tx1"/>
                </a:solidFill>
                <a:effectLst/>
                <a:latin typeface="+mn-lt"/>
                <a:ea typeface="+mn-ea"/>
                <a:cs typeface="+mn-cs"/>
              </a:rPr>
              <a:t>ownership of activities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t>
            </a:r>
            <a:r>
              <a:rPr lang="en-US" sz="1200" i="1" kern="1200" dirty="0">
                <a:solidFill>
                  <a:schemeClr val="tx1"/>
                </a:solidFill>
                <a:effectLst/>
                <a:latin typeface="+mn-lt"/>
                <a:ea typeface="+mn-ea"/>
                <a:cs typeface="+mn-cs"/>
              </a:rPr>
              <a:t>Managers</a:t>
            </a:r>
            <a:r>
              <a:rPr lang="en-US" sz="1200" kern="1200" dirty="0">
                <a:solidFill>
                  <a:schemeClr val="tx1"/>
                </a:solidFill>
                <a:effectLst/>
                <a:latin typeface="+mn-lt"/>
                <a:ea typeface="+mn-ea"/>
                <a:cs typeface="+mn-cs"/>
              </a:rPr>
              <a:t>] whose self-reports classified them as more autonomy supportive were found to listen more, be more responsive to [</a:t>
            </a:r>
            <a:r>
              <a:rPr lang="en-US" sz="1200" i="1" kern="1200" dirty="0">
                <a:solidFill>
                  <a:schemeClr val="tx1"/>
                </a:solidFill>
                <a:effectLst/>
                <a:latin typeface="+mn-lt"/>
                <a:ea typeface="+mn-ea"/>
                <a:cs typeface="+mn-cs"/>
              </a:rPr>
              <a:t>worker</a:t>
            </a:r>
            <a:r>
              <a:rPr lang="en-US" sz="1200" kern="1200" dirty="0">
                <a:solidFill>
                  <a:schemeClr val="tx1"/>
                </a:solidFill>
                <a:effectLst/>
                <a:latin typeface="+mn-lt"/>
                <a:ea typeface="+mn-ea"/>
                <a:cs typeface="+mn-cs"/>
              </a:rPr>
              <a:t>] questions, bring more attention to [</a:t>
            </a:r>
            <a:r>
              <a:rPr lang="en-US" sz="1200" i="1" kern="1200" dirty="0">
                <a:solidFill>
                  <a:schemeClr val="tx1"/>
                </a:solidFill>
                <a:effectLst/>
                <a:latin typeface="+mn-lt"/>
                <a:ea typeface="+mn-ea"/>
                <a:cs typeface="+mn-cs"/>
              </a:rPr>
              <a:t>worker</a:t>
            </a:r>
            <a:r>
              <a:rPr lang="en-US" sz="1200" kern="1200" dirty="0">
                <a:solidFill>
                  <a:schemeClr val="tx1"/>
                </a:solidFill>
                <a:effectLst/>
                <a:latin typeface="+mn-lt"/>
                <a:ea typeface="+mn-ea"/>
                <a:cs typeface="+mn-cs"/>
              </a:rPr>
              <a:t>] interests, resist giving answers, voice fewer directives, show more support for [</a:t>
            </a:r>
            <a:r>
              <a:rPr lang="en-US" sz="1200" i="1" kern="1200" dirty="0">
                <a:solidFill>
                  <a:schemeClr val="tx1"/>
                </a:solidFill>
                <a:effectLst/>
                <a:latin typeface="+mn-lt"/>
                <a:ea typeface="+mn-ea"/>
                <a:cs typeface="+mn-cs"/>
              </a:rPr>
              <a:t>employee</a:t>
            </a:r>
            <a:r>
              <a:rPr lang="en-US" sz="1200" kern="1200" dirty="0">
                <a:solidFill>
                  <a:schemeClr val="tx1"/>
                </a:solidFill>
                <a:effectLst/>
                <a:latin typeface="+mn-lt"/>
                <a:ea typeface="+mn-ea"/>
                <a:cs typeface="+mn-cs"/>
              </a:rPr>
              <a:t>] initiatives, and convey more understanding of [</a:t>
            </a:r>
            <a:r>
              <a:rPr lang="en-US" sz="1200" i="1" kern="1200" dirty="0">
                <a:solidFill>
                  <a:schemeClr val="tx1"/>
                </a:solidFill>
                <a:effectLst/>
                <a:latin typeface="+mn-lt"/>
                <a:ea typeface="+mn-ea"/>
                <a:cs typeface="+mn-cs"/>
              </a:rPr>
              <a:t>employee</a:t>
            </a:r>
            <a:r>
              <a:rPr lang="en-US" sz="1200" kern="1200" dirty="0">
                <a:solidFill>
                  <a:schemeClr val="tx1"/>
                </a:solidFill>
                <a:effectLst/>
                <a:latin typeface="+mn-lt"/>
                <a:ea typeface="+mn-ea"/>
                <a:cs typeface="+mn-cs"/>
              </a:rPr>
              <a:t>] perspectives</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Indeed, when [</a:t>
            </a:r>
            <a:r>
              <a:rPr lang="en-US" sz="1200" i="1" kern="1200" dirty="0">
                <a:solidFill>
                  <a:schemeClr val="tx1"/>
                </a:solidFill>
                <a:effectLst/>
                <a:latin typeface="+mn-lt"/>
                <a:ea typeface="+mn-ea"/>
                <a:cs typeface="+mn-cs"/>
              </a:rPr>
              <a:t>managers</a:t>
            </a:r>
            <a:r>
              <a:rPr lang="en-US" sz="1200" kern="1200" dirty="0">
                <a:solidFill>
                  <a:schemeClr val="tx1"/>
                </a:solidFill>
                <a:effectLst/>
                <a:latin typeface="+mn-lt"/>
                <a:ea typeface="+mn-ea"/>
                <a:cs typeface="+mn-cs"/>
              </a:rPr>
              <a:t>] become more autonomy supportive of their [</a:t>
            </a:r>
            <a:r>
              <a:rPr lang="en-US" sz="1200" i="1" kern="1200" dirty="0">
                <a:solidFill>
                  <a:schemeClr val="tx1"/>
                </a:solidFill>
                <a:effectLst/>
                <a:latin typeface="+mn-lt"/>
                <a:ea typeface="+mn-ea"/>
                <a:cs typeface="+mn-cs"/>
              </a:rPr>
              <a:t>employees</a:t>
            </a:r>
            <a:r>
              <a:rPr lang="en-US" sz="1200" kern="1200" dirty="0">
                <a:solidFill>
                  <a:schemeClr val="tx1"/>
                </a:solidFill>
                <a:effectLst/>
                <a:latin typeface="+mn-lt"/>
                <a:ea typeface="+mn-ea"/>
                <a:cs typeface="+mn-cs"/>
              </a:rPr>
              <a:t>] the culture of a [organization] can change . . . Such findings suggest that by focusing on need satisfaction of [</a:t>
            </a:r>
            <a:r>
              <a:rPr lang="en-US" sz="1200" i="1" kern="1200" dirty="0">
                <a:solidFill>
                  <a:schemeClr val="tx1"/>
                </a:solidFill>
                <a:effectLst/>
                <a:latin typeface="+mn-lt"/>
                <a:ea typeface="+mn-ea"/>
                <a:cs typeface="+mn-cs"/>
              </a:rPr>
              <a:t>managers</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employees</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organizations/companies</a:t>
            </a:r>
            <a:r>
              <a:rPr lang="en-US" sz="1200" kern="1200" dirty="0">
                <a:solidFill>
                  <a:schemeClr val="tx1"/>
                </a:solidFill>
                <a:effectLst/>
                <a:latin typeface="+mn-lt"/>
                <a:ea typeface="+mn-ea"/>
                <a:cs typeface="+mn-cs"/>
              </a:rPr>
              <a:t>] can improve the relations among all members of a [</a:t>
            </a:r>
            <a:r>
              <a:rPr lang="en-US" sz="1200" i="1" kern="1200" dirty="0">
                <a:solidFill>
                  <a:schemeClr val="tx1"/>
                </a:solidFill>
                <a:effectLst/>
                <a:latin typeface="+mn-lt"/>
                <a:ea typeface="+mn-ea"/>
                <a:cs typeface="+mn-cs"/>
              </a:rPr>
              <a:t>. . .</a:t>
            </a:r>
            <a:r>
              <a:rPr lang="en-US" sz="1200" kern="1200" dirty="0">
                <a:solidFill>
                  <a:schemeClr val="tx1"/>
                </a:solidFill>
                <a:effectLst/>
                <a:latin typeface="+mn-lt"/>
                <a:ea typeface="+mn-ea"/>
                <a:cs typeface="+mn-cs"/>
              </a:rPr>
              <a:t>] community.</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See also: </a:t>
            </a:r>
            <a:r>
              <a:rPr lang="en-US" sz="1200" b="0" i="0" kern="1200" dirty="0">
                <a:solidFill>
                  <a:schemeClr val="tx1"/>
                </a:solidFill>
                <a:effectLst/>
                <a:latin typeface="+mn-lt"/>
                <a:ea typeface="+mn-ea"/>
                <a:cs typeface="+mn-cs"/>
              </a:rPr>
              <a:t>Hamel, G., &amp; Zanini, M. (2020). </a:t>
            </a:r>
            <a:r>
              <a:rPr lang="en-US" sz="1200" b="0" i="1" kern="1200" dirty="0" err="1">
                <a:solidFill>
                  <a:schemeClr val="tx1"/>
                </a:solidFill>
                <a:effectLst/>
                <a:latin typeface="+mn-lt"/>
                <a:ea typeface="+mn-ea"/>
                <a:cs typeface="+mn-cs"/>
              </a:rPr>
              <a:t>Humanocracy</a:t>
            </a:r>
            <a:r>
              <a:rPr lang="en-US" sz="1200" b="0" i="1" kern="1200" dirty="0">
                <a:solidFill>
                  <a:schemeClr val="tx1"/>
                </a:solidFill>
                <a:effectLst/>
                <a:latin typeface="+mn-lt"/>
                <a:ea typeface="+mn-ea"/>
                <a:cs typeface="+mn-cs"/>
              </a:rPr>
              <a:t>: Creating Organizations as Amazing as the People inside Them</a:t>
            </a:r>
            <a:r>
              <a:rPr lang="en-US" sz="1200" b="0" i="0" kern="1200" dirty="0">
                <a:solidFill>
                  <a:schemeClr val="tx1"/>
                </a:solidFill>
                <a:effectLst/>
                <a:latin typeface="+mn-lt"/>
                <a:ea typeface="+mn-ea"/>
                <a:cs typeface="+mn-cs"/>
              </a:rPr>
              <a:t>. Harvard Business Press. </a:t>
            </a:r>
            <a:r>
              <a:rPr lang="en-US" sz="1200" b="0" i="0" u="none" strike="noStrike" kern="1200" dirty="0">
                <a:solidFill>
                  <a:schemeClr val="bg1"/>
                </a:solidFill>
                <a:effectLst/>
                <a:latin typeface="+mn-lt"/>
                <a:ea typeface="+mn-ea"/>
                <a:cs typeface="+mn-cs"/>
              </a:rPr>
              <a:t>"</a:t>
            </a:r>
            <a:r>
              <a:rPr lang="en-US" sz="1200" b="0" i="0" u="none" strike="noStrike" kern="1200" dirty="0" err="1">
                <a:solidFill>
                  <a:schemeClr val="bg1"/>
                </a:solidFill>
                <a:effectLst/>
                <a:latin typeface="+mn-lt"/>
                <a:ea typeface="+mn-ea"/>
                <a:cs typeface="+mn-cs"/>
              </a:rPr>
              <a:t>Humanocracy</a:t>
            </a:r>
            <a:r>
              <a:rPr lang="en-US" sz="1200" b="0" i="0" u="none" strike="noStrike" kern="1200" dirty="0">
                <a:solidFill>
                  <a:schemeClr val="bg1"/>
                </a:solidFill>
                <a:effectLst/>
                <a:latin typeface="+mn-lt"/>
                <a:ea typeface="+mn-ea"/>
                <a:cs typeface="+mn-cs"/>
              </a:rPr>
              <a:t>" challenges traditional bureaucratic structures, arguing that rigid hierarchies, standardized procedures, and </a:t>
            </a:r>
            <a:r>
              <a:rPr lang="en-US" sz="1200" b="0" i="0" u="none" strike="noStrike" kern="1200" dirty="0" err="1">
                <a:solidFill>
                  <a:schemeClr val="bg1"/>
                </a:solidFill>
                <a:effectLst/>
                <a:latin typeface="+mn-lt"/>
                <a:ea typeface="+mn-ea"/>
                <a:cs typeface="+mn-cs"/>
              </a:rPr>
              <a:t>topdown</a:t>
            </a:r>
            <a:r>
              <a:rPr lang="en-US" sz="1200" b="0" i="0" u="none" strike="noStrike" kern="1200" dirty="0">
                <a:solidFill>
                  <a:schemeClr val="bg1"/>
                </a:solidFill>
                <a:effectLst/>
                <a:latin typeface="+mn-lt"/>
                <a:ea typeface="+mn-ea"/>
                <a:cs typeface="+mn-cs"/>
              </a:rPr>
              <a:t> control stifle creativity, adaptability, and employee engagement. The book proposes a </a:t>
            </a:r>
            <a:r>
              <a:rPr lang="en-US" sz="1200" b="1" i="0" u="none" strike="noStrike" kern="1200" dirty="0">
                <a:solidFill>
                  <a:schemeClr val="bg1"/>
                </a:solidFill>
                <a:effectLst/>
                <a:latin typeface="+mn-lt"/>
                <a:ea typeface="+mn-ea"/>
                <a:cs typeface="+mn-cs"/>
              </a:rPr>
              <a:t>humancentric organizational model</a:t>
            </a:r>
            <a:r>
              <a:rPr lang="en-US" sz="1200" b="0" i="0" u="none" strike="noStrike" kern="1200" dirty="0">
                <a:solidFill>
                  <a:schemeClr val="bg1"/>
                </a:solidFill>
                <a:effectLst/>
                <a:latin typeface="+mn-lt"/>
                <a:ea typeface="+mn-ea"/>
                <a:cs typeface="+mn-cs"/>
              </a:rPr>
              <a:t> where employees are empowered to contribute fully, make decisions, and take ownership of outcomes, rather than merely following orders.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dirty="0"/>
          </a:p>
        </p:txBody>
      </p:sp>
      <p:sp>
        <p:nvSpPr>
          <p:cNvPr id="4" name="Slide Number Placeholder 3">
            <a:extLst>
              <a:ext uri="{FF2B5EF4-FFF2-40B4-BE49-F238E27FC236}">
                <a16:creationId xmlns:a16="http://schemas.microsoft.com/office/drawing/2014/main" id="{AE645A53-7595-CBF8-0774-C798E126A8A4}"/>
              </a:ext>
            </a:extLst>
          </p:cNvPr>
          <p:cNvSpPr>
            <a:spLocks noGrp="1"/>
          </p:cNvSpPr>
          <p:nvPr>
            <p:ph type="sldNum" sz="quarter" idx="5"/>
          </p:nvPr>
        </p:nvSpPr>
        <p:spPr/>
        <p:txBody>
          <a:bodyPr/>
          <a:lstStyle/>
          <a:p>
            <a:fld id="{22289C57-55D7-40A4-A101-E74FAC7A092B}" type="slidenum">
              <a:rPr lang="en-US" smtClean="0"/>
              <a:t>8</a:t>
            </a:fld>
            <a:endParaRPr lang="en-US" dirty="0"/>
          </a:p>
        </p:txBody>
      </p:sp>
    </p:spTree>
    <p:extLst>
      <p:ext uri="{BB962C8B-B14F-4D97-AF65-F5344CB8AC3E}">
        <p14:creationId xmlns:p14="http://schemas.microsoft.com/office/powerpoint/2010/main" val="30075564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9</a:t>
            </a:fld>
            <a:endParaRPr lang="en-US" dirty="0"/>
          </a:p>
        </p:txBody>
      </p:sp>
    </p:spTree>
    <p:extLst>
      <p:ext uri="{BB962C8B-B14F-4D97-AF65-F5344CB8AC3E}">
        <p14:creationId xmlns:p14="http://schemas.microsoft.com/office/powerpoint/2010/main" val="292965875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6441918" y="3329790"/>
            <a:ext cx="4941771" cy="3200400"/>
          </a:xfrm>
        </p:spPr>
        <p:txBody>
          <a:bodyPr anchor="ctr">
            <a:noAutofit/>
          </a:bodyPr>
          <a:lstStyle>
            <a:lvl1pPr algn="l">
              <a:defRPr sz="3600" spc="150" baseline="0"/>
            </a:lvl1pPr>
          </a:lstStyle>
          <a:p>
            <a:r>
              <a:rPr lang="en-US" dirty="0"/>
              <a:t>CLICK TO add title</a:t>
            </a:r>
          </a:p>
        </p:txBody>
      </p:sp>
      <p:pic>
        <p:nvPicPr>
          <p:cNvPr id="8" name="Graphic 7">
            <a:extLst>
              <a:ext uri="{FF2B5EF4-FFF2-40B4-BE49-F238E27FC236}">
                <a16:creationId xmlns:a16="http://schemas.microsoft.com/office/drawing/2014/main" id="{A04F1E16-9A84-4D0E-9706-79C396AF6AE6}"/>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9358" t="23650" b="-1"/>
          <a:stretch/>
        </p:blipFill>
        <p:spPr>
          <a:xfrm>
            <a:off x="0" y="0"/>
            <a:ext cx="9488312" cy="5054323"/>
          </a:xfrm>
          <a:prstGeom prst="rect">
            <a:avLst/>
          </a:prstGeom>
        </p:spPr>
      </p:pic>
    </p:spTree>
    <p:extLst>
      <p:ext uri="{BB962C8B-B14F-4D97-AF65-F5344CB8AC3E}">
        <p14:creationId xmlns:p14="http://schemas.microsoft.com/office/powerpoint/2010/main" val="1776826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le 1">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C4E19-B78B-4E39-B661-7E6A2E6C5002}"/>
              </a:ext>
            </a:extLst>
          </p:cNvPr>
          <p:cNvSpPr>
            <a:spLocks noGrp="1"/>
          </p:cNvSpPr>
          <p:nvPr>
            <p:ph type="title" hasCustomPrompt="1"/>
          </p:nvPr>
        </p:nvSpPr>
        <p:spPr>
          <a:xfrm>
            <a:off x="838201" y="895350"/>
            <a:ext cx="3247662" cy="1917700"/>
          </a:xfrm>
        </p:spPr>
        <p:txBody>
          <a:bodyPr>
            <a:normAutofit/>
          </a:bodyPr>
          <a:lstStyle>
            <a:lvl1pPr algn="l">
              <a:defRPr lang="en-US" sz="2400" kern="1200" spc="150" baseline="0" dirty="0">
                <a:solidFill>
                  <a:schemeClr val="tx1"/>
                </a:solidFill>
                <a:latin typeface="+mj-lt"/>
                <a:ea typeface="+mj-ea"/>
                <a:cs typeface="+mj-cs"/>
              </a:defRPr>
            </a:lvl1pPr>
          </a:lstStyle>
          <a:p>
            <a:r>
              <a:rPr lang="en-US" dirty="0"/>
              <a:t>CLICK TO add title</a:t>
            </a:r>
          </a:p>
        </p:txBody>
      </p:sp>
      <p:sp>
        <p:nvSpPr>
          <p:cNvPr id="3" name="Content Placeholder 3">
            <a:extLst>
              <a:ext uri="{FF2B5EF4-FFF2-40B4-BE49-F238E27FC236}">
                <a16:creationId xmlns:a16="http://schemas.microsoft.com/office/drawing/2014/main" id="{A14C3057-3BCC-F9A2-98D8-17DDB36F1823}"/>
              </a:ext>
            </a:extLst>
          </p:cNvPr>
          <p:cNvSpPr>
            <a:spLocks noGrp="1"/>
          </p:cNvSpPr>
          <p:nvPr>
            <p:ph sz="half" idx="16" hasCustomPrompt="1"/>
          </p:nvPr>
        </p:nvSpPr>
        <p:spPr>
          <a:xfrm>
            <a:off x="838200" y="2813049"/>
            <a:ext cx="3247662" cy="3238499"/>
          </a:xfrm>
        </p:spPr>
        <p:txBody>
          <a:bodyPr tIns="0">
            <a:normAutofit/>
          </a:bodyPr>
          <a:lstStyle>
            <a:lvl1pPr marL="0" indent="0">
              <a:lnSpc>
                <a:spcPct val="100000"/>
              </a:lnSpc>
              <a:buFont typeface="Arial" panose="020B0604020202020204" pitchFamily="34" charset="0"/>
              <a:buNone/>
              <a:defRPr sz="1800" b="0"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52144"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able Placeholder 7">
            <a:extLst>
              <a:ext uri="{FF2B5EF4-FFF2-40B4-BE49-F238E27FC236}">
                <a16:creationId xmlns:a16="http://schemas.microsoft.com/office/drawing/2014/main" id="{C3975522-461E-4D79-B5B9-BF9471B54688}"/>
              </a:ext>
            </a:extLst>
          </p:cNvPr>
          <p:cNvSpPr>
            <a:spLocks noGrp="1"/>
          </p:cNvSpPr>
          <p:nvPr>
            <p:ph type="tbl" sz="quarter" idx="14"/>
          </p:nvPr>
        </p:nvSpPr>
        <p:spPr>
          <a:xfrm>
            <a:off x="4216396" y="895927"/>
            <a:ext cx="7137404" cy="5115889"/>
          </a:xfrm>
        </p:spPr>
        <p:txBody>
          <a:bodyPr>
            <a:normAutofit/>
          </a:bodyPr>
          <a:lstStyle>
            <a:lvl1pPr marL="0" indent="0" algn="ctr">
              <a:buNone/>
              <a:defRPr sz="2000"/>
            </a:lvl1pPr>
          </a:lstStyle>
          <a:p>
            <a:r>
              <a:rPr lang="en-US"/>
              <a:t>Click icon to add table</a:t>
            </a:r>
            <a:endParaRPr lang="en-US" dirty="0"/>
          </a:p>
        </p:txBody>
      </p:sp>
      <p:sp>
        <p:nvSpPr>
          <p:cNvPr id="10" name="Footer Placeholder 4">
            <a:extLst>
              <a:ext uri="{FF2B5EF4-FFF2-40B4-BE49-F238E27FC236}">
                <a16:creationId xmlns:a16="http://schemas.microsoft.com/office/drawing/2014/main" id="{5F91997C-538B-C8B9-14D7-31A1932F69C3}"/>
              </a:ext>
            </a:extLst>
          </p:cNvPr>
          <p:cNvSpPr>
            <a:spLocks noGrp="1"/>
          </p:cNvSpPr>
          <p:nvPr>
            <p:ph type="ftr" sz="quarter" idx="11"/>
          </p:nvPr>
        </p:nvSpPr>
        <p:spPr>
          <a:xfrm>
            <a:off x="731615" y="6356349"/>
            <a:ext cx="3819228" cy="365125"/>
          </a:xfrm>
        </p:spPr>
        <p:txBody>
          <a:bodyPr/>
          <a:lstStyle>
            <a:lvl1pPr algn="l">
              <a:defRPr sz="900"/>
            </a:lvl1pPr>
          </a:lstStyle>
          <a:p>
            <a:r>
              <a:rPr lang="en-US" dirty="0"/>
              <a:t>PRESENTATION TITLE</a:t>
            </a:r>
          </a:p>
        </p:txBody>
      </p:sp>
      <p:sp>
        <p:nvSpPr>
          <p:cNvPr id="11" name="Slide Number Placeholder 5">
            <a:extLst>
              <a:ext uri="{FF2B5EF4-FFF2-40B4-BE49-F238E27FC236}">
                <a16:creationId xmlns:a16="http://schemas.microsoft.com/office/drawing/2014/main" id="{1F777EF4-982E-9337-7E82-31DC723C1273}"/>
              </a:ext>
            </a:extLst>
          </p:cNvPr>
          <p:cNvSpPr>
            <a:spLocks noGrp="1"/>
          </p:cNvSpPr>
          <p:nvPr>
            <p:ph type="sldNum" sz="quarter" idx="12"/>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grpSp>
        <p:nvGrpSpPr>
          <p:cNvPr id="14" name="Group 13">
            <a:extLst>
              <a:ext uri="{FF2B5EF4-FFF2-40B4-BE49-F238E27FC236}">
                <a16:creationId xmlns:a16="http://schemas.microsoft.com/office/drawing/2014/main" id="{E34303BA-AFB6-0E22-486F-785994E3B7B1}"/>
              </a:ext>
              <a:ext uri="{C183D7F6-B498-43B3-948B-1728B52AA6E4}">
                <adec:decorative xmlns:adec="http://schemas.microsoft.com/office/drawing/2017/decorative" val="1"/>
              </a:ext>
            </a:extLst>
          </p:cNvPr>
          <p:cNvGrpSpPr/>
          <p:nvPr userDrawn="1"/>
        </p:nvGrpSpPr>
        <p:grpSpPr>
          <a:xfrm>
            <a:off x="0" y="0"/>
            <a:ext cx="2327564" cy="1505528"/>
            <a:chOff x="0" y="0"/>
            <a:chExt cx="2238376" cy="3105150"/>
          </a:xfrm>
        </p:grpSpPr>
        <p:cxnSp>
          <p:nvCxnSpPr>
            <p:cNvPr id="15" name="Straight Connector 14">
              <a:extLst>
                <a:ext uri="{FF2B5EF4-FFF2-40B4-BE49-F238E27FC236}">
                  <a16:creationId xmlns:a16="http://schemas.microsoft.com/office/drawing/2014/main" id="{F66E3A08-02EB-7B54-5089-E7A7F19FD725}"/>
                </a:ext>
              </a:extLst>
            </p:cNvPr>
            <p:cNvCxnSpPr>
              <a:cxnSpLocks/>
            </p:cNvCxnSpPr>
            <p:nvPr userDrawn="1"/>
          </p:nvCxnSpPr>
          <p:spPr>
            <a:xfrm flipH="1">
              <a:off x="0" y="0"/>
              <a:ext cx="1238250" cy="310515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814F9BE5-00B2-ADDF-771C-AB098B36C820}"/>
                </a:ext>
              </a:extLst>
            </p:cNvPr>
            <p:cNvCxnSpPr>
              <a:cxnSpLocks/>
            </p:cNvCxnSpPr>
            <p:nvPr userDrawn="1"/>
          </p:nvCxnSpPr>
          <p:spPr>
            <a:xfrm flipH="1">
              <a:off x="0" y="0"/>
              <a:ext cx="2238376" cy="24765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28081630"/>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838200" y="337192"/>
            <a:ext cx="5655197" cy="1997867"/>
          </a:xfrm>
        </p:spPr>
        <p:txBody>
          <a:bodyPr anchor="b">
            <a:normAutofit/>
          </a:bodyPr>
          <a:lstStyle>
            <a:lvl1pPr>
              <a:defRPr lang="en-US" sz="2800" kern="1200" spc="150" baseline="0" dirty="0">
                <a:solidFill>
                  <a:schemeClr val="tx1"/>
                </a:solidFill>
                <a:latin typeface="+mj-lt"/>
                <a:ea typeface="+mj-ea"/>
                <a:cs typeface="+mj-cs"/>
              </a:defRPr>
            </a:lvl1pPr>
          </a:lstStyle>
          <a:p>
            <a:r>
              <a:rPr lang="en-US" dirty="0"/>
              <a:t>CLICK TO add title</a:t>
            </a:r>
          </a:p>
        </p:txBody>
      </p:sp>
      <p:sp>
        <p:nvSpPr>
          <p:cNvPr id="3" name="Text Placeholder 2">
            <a:extLst>
              <a:ext uri="{FF2B5EF4-FFF2-40B4-BE49-F238E27FC236}">
                <a16:creationId xmlns:a16="http://schemas.microsoft.com/office/drawing/2014/main" id="{B659CD1F-9DFB-4048-9B9B-2BD7D4EC6400}"/>
              </a:ext>
            </a:extLst>
          </p:cNvPr>
          <p:cNvSpPr>
            <a:spLocks noGrp="1"/>
          </p:cNvSpPr>
          <p:nvPr>
            <p:ph type="body" idx="1" hasCustomPrompt="1"/>
          </p:nvPr>
        </p:nvSpPr>
        <p:spPr>
          <a:xfrm>
            <a:off x="838200" y="2705177"/>
            <a:ext cx="5733772" cy="448990"/>
          </a:xfrm>
        </p:spPr>
        <p:txBody>
          <a:bodyPr anchor="ctr">
            <a:noAutofit/>
          </a:bodyPr>
          <a:lstStyle>
            <a:lvl1pPr marL="0" indent="0">
              <a:buNone/>
              <a:defRPr lang="en-US" sz="1800" b="1" kern="1200" spc="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4" name="Content Placeholder 3">
            <a:extLst>
              <a:ext uri="{FF2B5EF4-FFF2-40B4-BE49-F238E27FC236}">
                <a16:creationId xmlns:a16="http://schemas.microsoft.com/office/drawing/2014/main" id="{AC9B20CF-6B91-4562-B799-0ABDAEBC0D2A}"/>
              </a:ext>
            </a:extLst>
          </p:cNvPr>
          <p:cNvSpPr>
            <a:spLocks noGrp="1"/>
          </p:cNvSpPr>
          <p:nvPr>
            <p:ph sz="half" idx="2" hasCustomPrompt="1"/>
          </p:nvPr>
        </p:nvSpPr>
        <p:spPr>
          <a:xfrm>
            <a:off x="838199" y="3154166"/>
            <a:ext cx="5733773" cy="3032733"/>
          </a:xfrm>
        </p:spPr>
        <p:txBody>
          <a:bodyPr>
            <a:normAutofit/>
          </a:bodyPr>
          <a:lstStyle>
            <a:lvl1pPr marL="285750" indent="-285750">
              <a:lnSpc>
                <a:spcPct val="100000"/>
              </a:lnSpc>
              <a:buFont typeface="Arial" panose="020B0604020202020204" pitchFamily="34" charset="0"/>
              <a:buChar char="•"/>
              <a:defRPr sz="1800" spc="50" baseline="0"/>
            </a:lvl1pPr>
            <a:lvl2pPr marL="742950" indent="-285750">
              <a:lnSpc>
                <a:spcPct val="100000"/>
              </a:lnSpc>
              <a:buFont typeface="Arial" panose="020B0604020202020204" pitchFamily="34" charset="0"/>
              <a:buChar char="•"/>
              <a:defRPr sz="1800" spc="50" baseline="0"/>
            </a:lvl2pPr>
            <a:lvl3pPr marL="1200150" indent="-285750">
              <a:lnSpc>
                <a:spcPct val="100000"/>
              </a:lnSpc>
              <a:buFont typeface="Arial" panose="020B0604020202020204" pitchFamily="34" charset="0"/>
              <a:buChar char="•"/>
              <a:defRPr sz="1800" spc="50" baseline="0"/>
            </a:lvl3pPr>
            <a:lvl4pPr marL="1657350" indent="-285750">
              <a:lnSpc>
                <a:spcPct val="100000"/>
              </a:lnSpc>
              <a:buFont typeface="Arial" panose="020B0604020202020204" pitchFamily="34" charset="0"/>
              <a:buChar char="•"/>
              <a:defRPr sz="1800" spc="50" baseline="0"/>
            </a:lvl4pPr>
            <a:lvl5pPr marL="2114550" indent="-285750">
              <a:lnSpc>
                <a:spcPct val="100000"/>
              </a:lnSpc>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B374FC39-67F6-42EA-BCD1-F69AE2F0F22D}"/>
              </a:ext>
            </a:extLst>
          </p:cNvPr>
          <p:cNvSpPr>
            <a:spLocks noGrp="1"/>
          </p:cNvSpPr>
          <p:nvPr>
            <p:ph type="body" sz="quarter" idx="3" hasCustomPrompt="1"/>
          </p:nvPr>
        </p:nvSpPr>
        <p:spPr>
          <a:xfrm>
            <a:off x="7887108" y="2705177"/>
            <a:ext cx="3943627" cy="448989"/>
          </a:xfrm>
        </p:spPr>
        <p:txBody>
          <a:bodyPr anchor="ctr">
            <a:noAutofit/>
          </a:bodyPr>
          <a:lstStyle>
            <a:lvl1pPr marL="0" indent="0">
              <a:buNone/>
              <a:defRPr lang="en-US" sz="1800" b="1" kern="1200" spc="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7" name="Content Placeholder 3">
            <a:extLst>
              <a:ext uri="{FF2B5EF4-FFF2-40B4-BE49-F238E27FC236}">
                <a16:creationId xmlns:a16="http://schemas.microsoft.com/office/drawing/2014/main" id="{0120DFF5-B64A-9744-4500-1D7BBA19BF1C}"/>
              </a:ext>
            </a:extLst>
          </p:cNvPr>
          <p:cNvSpPr>
            <a:spLocks noGrp="1"/>
          </p:cNvSpPr>
          <p:nvPr>
            <p:ph sz="half" idx="14" hasCustomPrompt="1"/>
          </p:nvPr>
        </p:nvSpPr>
        <p:spPr>
          <a:xfrm>
            <a:off x="7887107" y="3164867"/>
            <a:ext cx="3943627" cy="3032733"/>
          </a:xfrm>
        </p:spPr>
        <p:txBody>
          <a:bodyPr tIns="0">
            <a:normAutofit/>
          </a:bodyPr>
          <a:lstStyle>
            <a:lvl1pPr marL="0" indent="0">
              <a:lnSpc>
                <a:spcPct val="100000"/>
              </a:lnSpc>
              <a:buFont typeface="Arial" panose="020B0604020202020204" pitchFamily="34" charset="0"/>
              <a:buNone/>
              <a:defRPr sz="1800" b="0"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52144"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CBE560E3-F935-488F-8F0E-191D7B6B54B8}"/>
              </a:ext>
            </a:extLst>
          </p:cNvPr>
          <p:cNvSpPr>
            <a:spLocks noGrp="1"/>
          </p:cNvSpPr>
          <p:nvPr>
            <p:ph type="ftr" sz="quarter" idx="11"/>
          </p:nvPr>
        </p:nvSpPr>
        <p:spPr>
          <a:xfrm>
            <a:off x="843986" y="6356350"/>
            <a:ext cx="4114800" cy="365125"/>
          </a:xfrm>
        </p:spPr>
        <p:txBody>
          <a:bodyPr/>
          <a:lstStyle>
            <a:lvl1pPr algn="l">
              <a:defRPr sz="900"/>
            </a:lvl1pPr>
          </a:lstStyle>
          <a:p>
            <a:r>
              <a:rPr lang="en-US" dirty="0"/>
              <a:t>PRESENTATION TITLE</a:t>
            </a:r>
          </a:p>
        </p:txBody>
      </p:sp>
      <p:sp>
        <p:nvSpPr>
          <p:cNvPr id="9" name="Slide Number Placeholder 8">
            <a:extLst>
              <a:ext uri="{FF2B5EF4-FFF2-40B4-BE49-F238E27FC236}">
                <a16:creationId xmlns:a16="http://schemas.microsoft.com/office/drawing/2014/main" id="{9B9CD8B2-CC23-467F-B0EE-2CC06D6308BD}"/>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pic>
        <p:nvPicPr>
          <p:cNvPr id="13" name="Graphic 12">
            <a:extLst>
              <a:ext uri="{FF2B5EF4-FFF2-40B4-BE49-F238E27FC236}">
                <a16:creationId xmlns:a16="http://schemas.microsoft.com/office/drawing/2014/main" id="{E0588715-35AD-8BE1-A5FC-E28BDD3854A6}"/>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18645" t="319" r="28732" b="73496"/>
          <a:stretch/>
        </p:blipFill>
        <p:spPr>
          <a:xfrm rot="10800000" flipH="1">
            <a:off x="6308436" y="-11"/>
            <a:ext cx="5883564" cy="2366424"/>
          </a:xfrm>
          <a:prstGeom prst="rect">
            <a:avLst/>
          </a:prstGeom>
        </p:spPr>
      </p:pic>
    </p:spTree>
    <p:extLst>
      <p:ext uri="{BB962C8B-B14F-4D97-AF65-F5344CB8AC3E}">
        <p14:creationId xmlns:p14="http://schemas.microsoft.com/office/powerpoint/2010/main" val="24324519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2">
    <p:bg>
      <p:bgRef idx="1001">
        <a:schemeClr val="bg1"/>
      </p:bgRef>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544E9C70-0200-3C21-7766-CB9EA5FBFA88}"/>
              </a:ext>
              <a:ext uri="{C183D7F6-B498-43B3-948B-1728B52AA6E4}">
                <adec:decorative xmlns:adec="http://schemas.microsoft.com/office/drawing/2017/decorative" val="1"/>
              </a:ext>
            </a:extLst>
          </p:cNvPr>
          <p:cNvGrpSpPr/>
          <p:nvPr userDrawn="1"/>
        </p:nvGrpSpPr>
        <p:grpSpPr>
          <a:xfrm>
            <a:off x="0" y="0"/>
            <a:ext cx="2590800" cy="1027906"/>
            <a:chOff x="0" y="0"/>
            <a:chExt cx="2590800" cy="1027906"/>
          </a:xfrm>
        </p:grpSpPr>
        <p:cxnSp>
          <p:nvCxnSpPr>
            <p:cNvPr id="11" name="Straight Connector 10">
              <a:extLst>
                <a:ext uri="{FF2B5EF4-FFF2-40B4-BE49-F238E27FC236}">
                  <a16:creationId xmlns:a16="http://schemas.microsoft.com/office/drawing/2014/main" id="{1D5E4B16-2071-DEE9-BE53-F35AFBEFCA57}"/>
                </a:ext>
              </a:extLst>
            </p:cNvPr>
            <p:cNvCxnSpPr>
              <a:cxnSpLocks/>
            </p:cNvCxnSpPr>
            <p:nvPr userDrawn="1"/>
          </p:nvCxnSpPr>
          <p:spPr>
            <a:xfrm flipV="1">
              <a:off x="0" y="0"/>
              <a:ext cx="2590800" cy="76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CB2B071-0355-D550-18A8-9D515CA16987}"/>
                </a:ext>
              </a:extLst>
            </p:cNvPr>
            <p:cNvCxnSpPr>
              <a:cxnSpLocks/>
            </p:cNvCxnSpPr>
            <p:nvPr userDrawn="1"/>
          </p:nvCxnSpPr>
          <p:spPr>
            <a:xfrm flipH="1">
              <a:off x="0" y="0"/>
              <a:ext cx="704850" cy="10279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EE5C4E19-B78B-4E39-B661-7E6A2E6C5002}"/>
              </a:ext>
            </a:extLst>
          </p:cNvPr>
          <p:cNvSpPr>
            <a:spLocks noGrp="1"/>
          </p:cNvSpPr>
          <p:nvPr>
            <p:ph type="title" hasCustomPrompt="1"/>
          </p:nvPr>
        </p:nvSpPr>
        <p:spPr>
          <a:xfrm>
            <a:off x="838200" y="353550"/>
            <a:ext cx="10515600" cy="1325563"/>
          </a:xfrm>
        </p:spPr>
        <p:txBody>
          <a:bodyPr anchor="b">
            <a:normAutofit/>
          </a:bodyPr>
          <a:lstStyle>
            <a:lvl1pPr algn="ctr">
              <a:defRPr lang="en-US" sz="2800" kern="1200" spc="150" baseline="0" dirty="0">
                <a:solidFill>
                  <a:schemeClr val="tx1"/>
                </a:solidFill>
                <a:latin typeface="+mj-lt"/>
                <a:ea typeface="+mj-ea"/>
                <a:cs typeface="+mj-cs"/>
              </a:defRPr>
            </a:lvl1pPr>
          </a:lstStyle>
          <a:p>
            <a:r>
              <a:rPr lang="en-US" dirty="0"/>
              <a:t>CLICK TO add title</a:t>
            </a:r>
          </a:p>
        </p:txBody>
      </p:sp>
      <p:sp>
        <p:nvSpPr>
          <p:cNvPr id="8" name="Table Placeholder 7">
            <a:extLst>
              <a:ext uri="{FF2B5EF4-FFF2-40B4-BE49-F238E27FC236}">
                <a16:creationId xmlns:a16="http://schemas.microsoft.com/office/drawing/2014/main" id="{C3975522-461E-4D79-B5B9-BF9471B54688}"/>
              </a:ext>
            </a:extLst>
          </p:cNvPr>
          <p:cNvSpPr>
            <a:spLocks noGrp="1"/>
          </p:cNvSpPr>
          <p:nvPr>
            <p:ph type="tbl" sz="quarter" idx="14"/>
          </p:nvPr>
        </p:nvSpPr>
        <p:spPr>
          <a:xfrm>
            <a:off x="838200" y="2111381"/>
            <a:ext cx="10515600" cy="3570963"/>
          </a:xfrm>
        </p:spPr>
        <p:txBody>
          <a:bodyPr>
            <a:normAutofit/>
          </a:bodyPr>
          <a:lstStyle>
            <a:lvl1pPr marL="0" indent="0" algn="ctr">
              <a:buNone/>
              <a:defRPr sz="2000"/>
            </a:lvl1pPr>
          </a:lstStyle>
          <a:p>
            <a:r>
              <a:rPr lang="en-US"/>
              <a:t>Click icon to add table</a:t>
            </a:r>
            <a:endParaRPr lang="en-US" dirty="0"/>
          </a:p>
        </p:txBody>
      </p:sp>
      <p:sp>
        <p:nvSpPr>
          <p:cNvPr id="6" name="Footer Placeholder 4">
            <a:extLst>
              <a:ext uri="{FF2B5EF4-FFF2-40B4-BE49-F238E27FC236}">
                <a16:creationId xmlns:a16="http://schemas.microsoft.com/office/drawing/2014/main" id="{BFB554B2-4C33-2975-9F27-94B8AE71DF13}"/>
              </a:ext>
            </a:extLst>
          </p:cNvPr>
          <p:cNvSpPr>
            <a:spLocks noGrp="1"/>
          </p:cNvSpPr>
          <p:nvPr>
            <p:ph type="ftr" sz="quarter" idx="11"/>
          </p:nvPr>
        </p:nvSpPr>
        <p:spPr>
          <a:xfrm>
            <a:off x="838200" y="6356349"/>
            <a:ext cx="3819228" cy="365125"/>
          </a:xfrm>
        </p:spPr>
        <p:txBody>
          <a:bodyPr/>
          <a:lstStyle>
            <a:lvl1pPr algn="l">
              <a:defRPr sz="900"/>
            </a:lvl1pPr>
          </a:lstStyle>
          <a:p>
            <a:r>
              <a:rPr lang="en-US" dirty="0"/>
              <a:t>PRESENTATION TITLE</a:t>
            </a:r>
          </a:p>
        </p:txBody>
      </p:sp>
      <p:sp>
        <p:nvSpPr>
          <p:cNvPr id="7" name="Slide Number Placeholder 5">
            <a:extLst>
              <a:ext uri="{FF2B5EF4-FFF2-40B4-BE49-F238E27FC236}">
                <a16:creationId xmlns:a16="http://schemas.microsoft.com/office/drawing/2014/main" id="{503C6776-E983-2BA3-1054-75996FE0FD22}"/>
              </a:ext>
            </a:extLst>
          </p:cNvPr>
          <p:cNvSpPr>
            <a:spLocks noGrp="1"/>
          </p:cNvSpPr>
          <p:nvPr>
            <p:ph type="sldNum" sz="quarter" idx="12"/>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3370680036"/>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Closing">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4267200" y="1615736"/>
            <a:ext cx="4179570" cy="1524735"/>
          </a:xfrm>
        </p:spPr>
        <p:txBody>
          <a:bodyPr anchor="b">
            <a:noAutofit/>
          </a:bodyPr>
          <a:lstStyle>
            <a:lvl1pPr algn="l">
              <a:defRPr sz="3600" spc="150" baseline="0">
                <a:solidFill>
                  <a:schemeClr val="bg1"/>
                </a:solidFill>
              </a:defRPr>
            </a:lvl1pPr>
          </a:lstStyle>
          <a:p>
            <a:r>
              <a:rPr lang="en-US" dirty="0"/>
              <a:t>CLICK TO add title</a:t>
            </a:r>
          </a:p>
        </p:txBody>
      </p:sp>
      <p:sp>
        <p:nvSpPr>
          <p:cNvPr id="3" name="Subtitle 2">
            <a:extLst>
              <a:ext uri="{FF2B5EF4-FFF2-40B4-BE49-F238E27FC236}">
                <a16:creationId xmlns:a16="http://schemas.microsoft.com/office/drawing/2014/main" id="{55457758-A125-4CEA-A3D5-CBD010417BD2}"/>
              </a:ext>
            </a:extLst>
          </p:cNvPr>
          <p:cNvSpPr>
            <a:spLocks noGrp="1"/>
          </p:cNvSpPr>
          <p:nvPr>
            <p:ph type="subTitle" idx="1" hasCustomPrompt="1"/>
          </p:nvPr>
        </p:nvSpPr>
        <p:spPr>
          <a:xfrm>
            <a:off x="4267200" y="3238103"/>
            <a:ext cx="4179570" cy="2850181"/>
          </a:xfrm>
        </p:spPr>
        <p:txBody>
          <a:bodyPr>
            <a:normAutofit/>
          </a:bodyPr>
          <a:lstStyle>
            <a:lvl1pPr marL="0" indent="0" algn="l">
              <a:lnSpc>
                <a:spcPct val="150000"/>
              </a:lnSpc>
              <a:buNone/>
              <a:defRPr sz="1800" spc="5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pic>
        <p:nvPicPr>
          <p:cNvPr id="6" name="Graphic 5">
            <a:extLst>
              <a:ext uri="{FF2B5EF4-FFF2-40B4-BE49-F238E27FC236}">
                <a16:creationId xmlns:a16="http://schemas.microsoft.com/office/drawing/2014/main" id="{ED3361C9-310A-4255-A94E-B77588962DA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3176938" cy="6858000"/>
          </a:xfrm>
          <a:prstGeom prst="rect">
            <a:avLst/>
          </a:prstGeom>
        </p:spPr>
      </p:pic>
      <p:sp>
        <p:nvSpPr>
          <p:cNvPr id="10" name="Footer Placeholder 7">
            <a:extLst>
              <a:ext uri="{FF2B5EF4-FFF2-40B4-BE49-F238E27FC236}">
                <a16:creationId xmlns:a16="http://schemas.microsoft.com/office/drawing/2014/main" id="{6026D44C-0B39-4DE1-A0FC-5615DDAAE3CE}"/>
              </a:ext>
            </a:extLst>
          </p:cNvPr>
          <p:cNvSpPr>
            <a:spLocks noGrp="1"/>
          </p:cNvSpPr>
          <p:nvPr>
            <p:ph type="ftr" sz="quarter" idx="11"/>
          </p:nvPr>
        </p:nvSpPr>
        <p:spPr>
          <a:xfrm>
            <a:off x="4267200" y="6356350"/>
            <a:ext cx="4179570" cy="365125"/>
          </a:xfrm>
        </p:spPr>
        <p:txBody>
          <a:bodyPr/>
          <a:lstStyle>
            <a:lvl1pPr algn="l">
              <a:defRPr sz="900"/>
            </a:lvl1pPr>
          </a:lstStyle>
          <a:p>
            <a:r>
              <a:rPr lang="en-US" dirty="0"/>
              <a:t>PRESENTATION TITLE</a:t>
            </a:r>
          </a:p>
        </p:txBody>
      </p:sp>
      <p:sp>
        <p:nvSpPr>
          <p:cNvPr id="11" name="Slide Number Placeholder 8">
            <a:extLst>
              <a:ext uri="{FF2B5EF4-FFF2-40B4-BE49-F238E27FC236}">
                <a16:creationId xmlns:a16="http://schemas.microsoft.com/office/drawing/2014/main" id="{0F8222B4-B618-42C4-8BDB-D2E4DF2F22C3}"/>
              </a:ext>
            </a:extLst>
          </p:cNvPr>
          <p:cNvSpPr>
            <a:spLocks noGrp="1"/>
          </p:cNvSpPr>
          <p:nvPr>
            <p:ph type="sldNum" sz="quarter" idx="12"/>
          </p:nvPr>
        </p:nvSpPr>
        <p:spPr>
          <a:xfrm>
            <a:off x="9579428" y="6356350"/>
            <a:ext cx="1774371"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1291140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genda">
    <p:bg>
      <p:bgPr>
        <a:solidFill>
          <a:schemeClr val="tx1"/>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D514C6BF-376E-43E8-881D-2E767426990A}"/>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t="18301" r="28341" b="23071"/>
          <a:stretch/>
        </p:blipFill>
        <p:spPr>
          <a:xfrm>
            <a:off x="4229100" y="0"/>
            <a:ext cx="7962901" cy="6858000"/>
          </a:xfrm>
          <a:prstGeom prst="rect">
            <a:avLst/>
          </a:prstGeom>
        </p:spPr>
      </p:pic>
      <p:sp>
        <p:nvSpPr>
          <p:cNvPr id="2" name="Title 1">
            <a:extLst>
              <a:ext uri="{FF2B5EF4-FFF2-40B4-BE49-F238E27FC236}">
                <a16:creationId xmlns:a16="http://schemas.microsoft.com/office/drawing/2014/main" id="{3F0A9B92-C2D0-466A-A680-A35832C452B3}"/>
              </a:ext>
            </a:extLst>
          </p:cNvPr>
          <p:cNvSpPr>
            <a:spLocks noGrp="1"/>
          </p:cNvSpPr>
          <p:nvPr>
            <p:ph type="title" hasCustomPrompt="1"/>
          </p:nvPr>
        </p:nvSpPr>
        <p:spPr>
          <a:xfrm>
            <a:off x="1333500" y="1020445"/>
            <a:ext cx="2895600" cy="1325563"/>
          </a:xfrm>
        </p:spPr>
        <p:txBody>
          <a:bodyPr anchor="b">
            <a:normAutofit/>
          </a:bodyPr>
          <a:lstStyle>
            <a:lvl1pPr>
              <a:defRPr sz="2800" spc="150" baseline="0">
                <a:solidFill>
                  <a:schemeClr val="bg1"/>
                </a:solidFill>
              </a:defRPr>
            </a:lvl1pPr>
          </a:lstStyle>
          <a:p>
            <a:r>
              <a:rPr lang="en-US" dirty="0"/>
              <a:t>CLICK TO add title</a:t>
            </a:r>
          </a:p>
        </p:txBody>
      </p:sp>
      <p:sp>
        <p:nvSpPr>
          <p:cNvPr id="3" name="Content Placeholder 2">
            <a:extLst>
              <a:ext uri="{FF2B5EF4-FFF2-40B4-BE49-F238E27FC236}">
                <a16:creationId xmlns:a16="http://schemas.microsoft.com/office/drawing/2014/main" id="{2DA41CE6-5A88-4C5C-B2A4-6A5D2153B16F}"/>
              </a:ext>
            </a:extLst>
          </p:cNvPr>
          <p:cNvSpPr>
            <a:spLocks noGrp="1"/>
          </p:cNvSpPr>
          <p:nvPr>
            <p:ph idx="1" hasCustomPrompt="1"/>
          </p:nvPr>
        </p:nvSpPr>
        <p:spPr>
          <a:xfrm>
            <a:off x="1333500" y="2674013"/>
            <a:ext cx="2895600" cy="3269589"/>
          </a:xfrm>
        </p:spPr>
        <p:txBody>
          <a:bodyPr>
            <a:normAutofit/>
          </a:bodyPr>
          <a:lstStyle>
            <a:lvl1pPr marL="0" indent="0">
              <a:lnSpc>
                <a:spcPct val="140000"/>
              </a:lnSpc>
              <a:spcBef>
                <a:spcPts val="1000"/>
              </a:spcBef>
              <a:buNone/>
              <a:defRPr sz="1800">
                <a:solidFill>
                  <a:schemeClr val="bg1"/>
                </a:solidFill>
              </a:defRPr>
            </a:lvl1pPr>
            <a:lvl2pPr marL="457200" indent="0">
              <a:lnSpc>
                <a:spcPct val="140000"/>
              </a:lnSpc>
              <a:spcBef>
                <a:spcPts val="1000"/>
              </a:spcBef>
              <a:buNone/>
              <a:defRPr sz="1800">
                <a:solidFill>
                  <a:schemeClr val="bg1"/>
                </a:solidFill>
              </a:defRPr>
            </a:lvl2pPr>
            <a:lvl3pPr marL="914400" indent="0">
              <a:lnSpc>
                <a:spcPct val="140000"/>
              </a:lnSpc>
              <a:spcBef>
                <a:spcPts val="1000"/>
              </a:spcBef>
              <a:buNone/>
              <a:defRPr sz="1800">
                <a:solidFill>
                  <a:schemeClr val="bg1"/>
                </a:solidFill>
              </a:defRPr>
            </a:lvl3pPr>
            <a:lvl4pPr marL="1371600" indent="0">
              <a:lnSpc>
                <a:spcPct val="140000"/>
              </a:lnSpc>
              <a:spcBef>
                <a:spcPts val="1000"/>
              </a:spcBef>
              <a:buNone/>
              <a:defRPr sz="1800">
                <a:solidFill>
                  <a:schemeClr val="bg1"/>
                </a:solidFill>
              </a:defRPr>
            </a:lvl4pPr>
            <a:lvl5pPr marL="1828800" indent="0">
              <a:lnSpc>
                <a:spcPct val="140000"/>
              </a:lnSpc>
              <a:spcBef>
                <a:spcPts val="1000"/>
              </a:spcBef>
              <a:buNone/>
              <a:defRPr sz="1800">
                <a:solidFill>
                  <a:schemeClr val="bg1"/>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727F11D-8AF8-44D6-A48B-D8C7779B8B08}"/>
              </a:ext>
            </a:extLst>
          </p:cNvPr>
          <p:cNvSpPr>
            <a:spLocks noGrp="1"/>
          </p:cNvSpPr>
          <p:nvPr>
            <p:ph type="ftr" sz="quarter" idx="11"/>
          </p:nvPr>
        </p:nvSpPr>
        <p:spPr>
          <a:xfrm>
            <a:off x="1333500" y="6356349"/>
            <a:ext cx="3819228" cy="365125"/>
          </a:xfrm>
        </p:spPr>
        <p:txBody>
          <a:bodyPr/>
          <a:lstStyle>
            <a:lvl1pPr algn="l">
              <a:defRPr sz="900"/>
            </a:lvl1pPr>
          </a:lstStyle>
          <a:p>
            <a:r>
              <a:rPr lang="en-US" dirty="0"/>
              <a:t>PRESENTATION TITLE</a:t>
            </a:r>
          </a:p>
        </p:txBody>
      </p:sp>
      <p:sp>
        <p:nvSpPr>
          <p:cNvPr id="6" name="Slide Number Placeholder 5">
            <a:extLst>
              <a:ext uri="{FF2B5EF4-FFF2-40B4-BE49-F238E27FC236}">
                <a16:creationId xmlns:a16="http://schemas.microsoft.com/office/drawing/2014/main" id="{658C0879-6B0F-4AF6-A997-EC61DA8964AE}"/>
              </a:ext>
            </a:extLst>
          </p:cNvPr>
          <p:cNvSpPr>
            <a:spLocks noGrp="1"/>
          </p:cNvSpPr>
          <p:nvPr>
            <p:ph type="sldNum" sz="quarter" idx="12"/>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982124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Break 1">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6991350" y="487018"/>
            <a:ext cx="4179570" cy="3377354"/>
          </a:xfrm>
        </p:spPr>
        <p:txBody>
          <a:bodyPr anchor="b">
            <a:noAutofit/>
          </a:bodyPr>
          <a:lstStyle>
            <a:lvl1pPr algn="l">
              <a:defRPr sz="3600" spc="150" baseline="0">
                <a:solidFill>
                  <a:schemeClr val="tx1"/>
                </a:solidFill>
              </a:defRPr>
            </a:lvl1pPr>
          </a:lstStyle>
          <a:p>
            <a:r>
              <a:rPr lang="en-US" dirty="0"/>
              <a:t>CLICK TO add title</a:t>
            </a:r>
          </a:p>
        </p:txBody>
      </p:sp>
      <p:grpSp>
        <p:nvGrpSpPr>
          <p:cNvPr id="4" name="Group 3">
            <a:extLst>
              <a:ext uri="{FF2B5EF4-FFF2-40B4-BE49-F238E27FC236}">
                <a16:creationId xmlns:a16="http://schemas.microsoft.com/office/drawing/2014/main" id="{4A96E214-6A61-C8A7-B1DB-C8C260C13441}"/>
              </a:ext>
              <a:ext uri="{C183D7F6-B498-43B3-948B-1728B52AA6E4}">
                <adec:decorative xmlns:adec="http://schemas.microsoft.com/office/drawing/2017/decorative" val="1"/>
              </a:ext>
            </a:extLst>
          </p:cNvPr>
          <p:cNvGrpSpPr/>
          <p:nvPr userDrawn="1"/>
        </p:nvGrpSpPr>
        <p:grpSpPr>
          <a:xfrm>
            <a:off x="0" y="0"/>
            <a:ext cx="6557818" cy="6858000"/>
            <a:chOff x="0" y="0"/>
            <a:chExt cx="4762501" cy="5186363"/>
          </a:xfrm>
        </p:grpSpPr>
        <p:cxnSp>
          <p:nvCxnSpPr>
            <p:cNvPr id="5" name="Straight Connector 4">
              <a:extLst>
                <a:ext uri="{FF2B5EF4-FFF2-40B4-BE49-F238E27FC236}">
                  <a16:creationId xmlns:a16="http://schemas.microsoft.com/office/drawing/2014/main" id="{A18BC1BC-99D6-D9F4-19F9-AAE722E2AE61}"/>
                </a:ext>
              </a:extLst>
            </p:cNvPr>
            <p:cNvCxnSpPr>
              <a:cxnSpLocks/>
            </p:cNvCxnSpPr>
            <p:nvPr userDrawn="1"/>
          </p:nvCxnSpPr>
          <p:spPr>
            <a:xfrm flipH="1" flipV="1">
              <a:off x="0" y="876300"/>
              <a:ext cx="4762500" cy="16287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816F797-248B-2C75-29B9-DB65A809D47B}"/>
                </a:ext>
              </a:extLst>
            </p:cNvPr>
            <p:cNvCxnSpPr>
              <a:cxnSpLocks/>
            </p:cNvCxnSpPr>
            <p:nvPr userDrawn="1"/>
          </p:nvCxnSpPr>
          <p:spPr>
            <a:xfrm flipH="1" flipV="1">
              <a:off x="2638425" y="0"/>
              <a:ext cx="2124076" cy="51863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282501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Break 2">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6991350" y="487680"/>
            <a:ext cx="4179570" cy="3376691"/>
          </a:xfrm>
        </p:spPr>
        <p:txBody>
          <a:bodyPr anchor="b">
            <a:noAutofit/>
          </a:bodyPr>
          <a:lstStyle>
            <a:lvl1pPr algn="l">
              <a:defRPr sz="3600" spc="150" baseline="0">
                <a:solidFill>
                  <a:schemeClr val="bg1"/>
                </a:solidFill>
              </a:defRPr>
            </a:lvl1pPr>
          </a:lstStyle>
          <a:p>
            <a:r>
              <a:rPr lang="en-US" dirty="0"/>
              <a:t>CLICK TO add title</a:t>
            </a:r>
          </a:p>
        </p:txBody>
      </p:sp>
      <p:cxnSp>
        <p:nvCxnSpPr>
          <p:cNvPr id="7" name="Straight Connector 6">
            <a:extLst>
              <a:ext uri="{FF2B5EF4-FFF2-40B4-BE49-F238E27FC236}">
                <a16:creationId xmlns:a16="http://schemas.microsoft.com/office/drawing/2014/main" id="{5D8E94DD-0F7B-3F92-58EA-5F06D557BF40}"/>
              </a:ext>
              <a:ext uri="{C183D7F6-B498-43B3-948B-1728B52AA6E4}">
                <adec:decorative xmlns:adec="http://schemas.microsoft.com/office/drawing/2017/decorative" val="1"/>
              </a:ext>
            </a:extLst>
          </p:cNvPr>
          <p:cNvCxnSpPr>
            <a:cxnSpLocks/>
          </p:cNvCxnSpPr>
          <p:nvPr userDrawn="1"/>
        </p:nvCxnSpPr>
        <p:spPr>
          <a:xfrm>
            <a:off x="3990667" y="0"/>
            <a:ext cx="1126278" cy="251229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Picture Placeholder 8">
            <a:extLst>
              <a:ext uri="{FF2B5EF4-FFF2-40B4-BE49-F238E27FC236}">
                <a16:creationId xmlns:a16="http://schemas.microsoft.com/office/drawing/2014/main" id="{419F5397-34DB-BC88-ADF5-AA470A06FE50}"/>
              </a:ext>
            </a:extLst>
          </p:cNvPr>
          <p:cNvSpPr>
            <a:spLocks noGrp="1"/>
          </p:cNvSpPr>
          <p:nvPr>
            <p:ph type="pic" sz="quarter" idx="10"/>
          </p:nvPr>
        </p:nvSpPr>
        <p:spPr>
          <a:xfrm>
            <a:off x="0" y="-5080"/>
            <a:ext cx="6576291" cy="6872605"/>
          </a:xfrm>
          <a:custGeom>
            <a:avLst/>
            <a:gdLst>
              <a:gd name="connsiteX0" fmla="*/ 0 w 6576291"/>
              <a:gd name="connsiteY0" fmla="*/ 0 h 6867525"/>
              <a:gd name="connsiteX1" fmla="*/ 6576291 w 6576291"/>
              <a:gd name="connsiteY1" fmla="*/ 0 h 6867525"/>
              <a:gd name="connsiteX2" fmla="*/ 6576291 w 6576291"/>
              <a:gd name="connsiteY2" fmla="*/ 6867525 h 6867525"/>
              <a:gd name="connsiteX3" fmla="*/ 0 w 6576291"/>
              <a:gd name="connsiteY3" fmla="*/ 6867525 h 6867525"/>
              <a:gd name="connsiteX4" fmla="*/ 0 w 6576291"/>
              <a:gd name="connsiteY4" fmla="*/ 0 h 6867525"/>
              <a:gd name="connsiteX0" fmla="*/ 0 w 6576291"/>
              <a:gd name="connsiteY0" fmla="*/ 5080 h 6872605"/>
              <a:gd name="connsiteX1" fmla="*/ 3604491 w 6576291"/>
              <a:gd name="connsiteY1" fmla="*/ 0 h 6872605"/>
              <a:gd name="connsiteX2" fmla="*/ 6576291 w 6576291"/>
              <a:gd name="connsiteY2" fmla="*/ 6872605 h 6872605"/>
              <a:gd name="connsiteX3" fmla="*/ 0 w 6576291"/>
              <a:gd name="connsiteY3" fmla="*/ 6872605 h 6872605"/>
              <a:gd name="connsiteX4" fmla="*/ 0 w 6576291"/>
              <a:gd name="connsiteY4" fmla="*/ 5080 h 6872605"/>
              <a:gd name="connsiteX0" fmla="*/ 0 w 6576291"/>
              <a:gd name="connsiteY0" fmla="*/ 0 h 6867525"/>
              <a:gd name="connsiteX1" fmla="*/ 3624811 w 6576291"/>
              <a:gd name="connsiteY1" fmla="*/ 10160 h 6867525"/>
              <a:gd name="connsiteX2" fmla="*/ 6576291 w 6576291"/>
              <a:gd name="connsiteY2" fmla="*/ 6867525 h 6867525"/>
              <a:gd name="connsiteX3" fmla="*/ 0 w 6576291"/>
              <a:gd name="connsiteY3" fmla="*/ 6867525 h 6867525"/>
              <a:gd name="connsiteX4" fmla="*/ 0 w 6576291"/>
              <a:gd name="connsiteY4" fmla="*/ 0 h 6867525"/>
              <a:gd name="connsiteX0" fmla="*/ 0 w 6576291"/>
              <a:gd name="connsiteY0" fmla="*/ 5080 h 6872605"/>
              <a:gd name="connsiteX1" fmla="*/ 3629891 w 6576291"/>
              <a:gd name="connsiteY1" fmla="*/ 0 h 6872605"/>
              <a:gd name="connsiteX2" fmla="*/ 6576291 w 6576291"/>
              <a:gd name="connsiteY2" fmla="*/ 6872605 h 6872605"/>
              <a:gd name="connsiteX3" fmla="*/ 0 w 6576291"/>
              <a:gd name="connsiteY3" fmla="*/ 6872605 h 6872605"/>
              <a:gd name="connsiteX4" fmla="*/ 0 w 6576291"/>
              <a:gd name="connsiteY4" fmla="*/ 5080 h 68726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76291" h="6872605">
                <a:moveTo>
                  <a:pt x="0" y="5080"/>
                </a:moveTo>
                <a:lnTo>
                  <a:pt x="3629891" y="0"/>
                </a:lnTo>
                <a:lnTo>
                  <a:pt x="6576291" y="6872605"/>
                </a:lnTo>
                <a:lnTo>
                  <a:pt x="0" y="6872605"/>
                </a:lnTo>
                <a:lnTo>
                  <a:pt x="0" y="5080"/>
                </a:lnTo>
                <a:close/>
              </a:path>
            </a:pathLst>
          </a:custGeom>
        </p:spPr>
        <p:txBody>
          <a:bodyPr lIns="182880" tIns="182880" bIns="91440">
            <a:normAutofit/>
          </a:bodyPr>
          <a:lstStyle>
            <a:lvl1pPr marL="0" indent="0">
              <a:buNone/>
              <a:defRPr sz="2000">
                <a:solidFill>
                  <a:schemeClr val="bg1"/>
                </a:solidFill>
              </a:defRPr>
            </a:lvl1pPr>
          </a:lstStyle>
          <a:p>
            <a:r>
              <a:rPr lang="en-US"/>
              <a:t>Click icon to add picture</a:t>
            </a:r>
            <a:endParaRPr lang="en-US" dirty="0"/>
          </a:p>
        </p:txBody>
      </p:sp>
    </p:spTree>
    <p:extLst>
      <p:ext uri="{BB962C8B-B14F-4D97-AF65-F5344CB8AC3E}">
        <p14:creationId xmlns:p14="http://schemas.microsoft.com/office/powerpoint/2010/main" val="3754018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roduc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3821F-4537-4AE7-8829-C2E3AE60F6E1}"/>
              </a:ext>
            </a:extLst>
          </p:cNvPr>
          <p:cNvSpPr>
            <a:spLocks noGrp="1"/>
          </p:cNvSpPr>
          <p:nvPr>
            <p:ph type="title" hasCustomPrompt="1"/>
          </p:nvPr>
        </p:nvSpPr>
        <p:spPr>
          <a:xfrm>
            <a:off x="1322318" y="268360"/>
            <a:ext cx="7288282" cy="2121177"/>
          </a:xfrm>
        </p:spPr>
        <p:txBody>
          <a:bodyPr anchor="b">
            <a:normAutofit/>
          </a:bodyPr>
          <a:lstStyle>
            <a:lvl1pPr>
              <a:defRPr lang="en-US" sz="2800" kern="1200" spc="150" baseline="0" dirty="0">
                <a:solidFill>
                  <a:schemeClr val="tx1"/>
                </a:solidFill>
                <a:latin typeface="+mj-lt"/>
                <a:ea typeface="+mj-ea"/>
                <a:cs typeface="+mj-cs"/>
              </a:defRPr>
            </a:lvl1pPr>
          </a:lstStyle>
          <a:p>
            <a:r>
              <a:rPr lang="en-US" dirty="0"/>
              <a:t>CLICK TO add title</a:t>
            </a:r>
          </a:p>
        </p:txBody>
      </p:sp>
      <p:sp>
        <p:nvSpPr>
          <p:cNvPr id="3" name="Content Placeholder 3">
            <a:extLst>
              <a:ext uri="{FF2B5EF4-FFF2-40B4-BE49-F238E27FC236}">
                <a16:creationId xmlns:a16="http://schemas.microsoft.com/office/drawing/2014/main" id="{EAC9D25F-5B3D-F5B2-5D02-C6BC6AA8987B}"/>
              </a:ext>
            </a:extLst>
          </p:cNvPr>
          <p:cNvSpPr>
            <a:spLocks noGrp="1"/>
          </p:cNvSpPr>
          <p:nvPr>
            <p:ph sz="half" idx="2" hasCustomPrompt="1"/>
          </p:nvPr>
        </p:nvSpPr>
        <p:spPr>
          <a:xfrm>
            <a:off x="1322388" y="2763078"/>
            <a:ext cx="7288212" cy="3407051"/>
          </a:xfrm>
        </p:spPr>
        <p:txBody>
          <a:bodyPr>
            <a:normAutofit/>
          </a:bodyPr>
          <a:lstStyle>
            <a:lvl1pPr marL="0" indent="0">
              <a:lnSpc>
                <a:spcPct val="100000"/>
              </a:lnSpc>
              <a:buFont typeface="Arial" panose="020B0604020202020204" pitchFamily="34" charset="0"/>
              <a:buNone/>
              <a:defRPr sz="1800" b="1"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43000"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9" name="Group 8">
            <a:extLst>
              <a:ext uri="{FF2B5EF4-FFF2-40B4-BE49-F238E27FC236}">
                <a16:creationId xmlns:a16="http://schemas.microsoft.com/office/drawing/2014/main" id="{18E16CF1-2502-F2F0-2C27-2DD7979033E2}"/>
              </a:ext>
              <a:ext uri="{C183D7F6-B498-43B3-948B-1728B52AA6E4}">
                <adec:decorative xmlns:adec="http://schemas.microsoft.com/office/drawing/2017/decorative" val="1"/>
              </a:ext>
            </a:extLst>
          </p:cNvPr>
          <p:cNvGrpSpPr/>
          <p:nvPr userDrawn="1"/>
        </p:nvGrpSpPr>
        <p:grpSpPr>
          <a:xfrm>
            <a:off x="9096374" y="-25401"/>
            <a:ext cx="3095625" cy="6883401"/>
            <a:chOff x="9096375" y="-25401"/>
            <a:chExt cx="3095625" cy="6883401"/>
          </a:xfrm>
        </p:grpSpPr>
        <p:cxnSp>
          <p:nvCxnSpPr>
            <p:cNvPr id="10" name="Straight Connector 9">
              <a:extLst>
                <a:ext uri="{FF2B5EF4-FFF2-40B4-BE49-F238E27FC236}">
                  <a16:creationId xmlns:a16="http://schemas.microsoft.com/office/drawing/2014/main" id="{6322A6FB-333C-65AE-23D8-08BCEA174D43}"/>
                </a:ext>
              </a:extLst>
            </p:cNvPr>
            <p:cNvCxnSpPr/>
            <p:nvPr userDrawn="1"/>
          </p:nvCxnSpPr>
          <p:spPr>
            <a:xfrm>
              <a:off x="9096375" y="1497012"/>
              <a:ext cx="3095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62BB247-4598-A983-DEBF-6F042C1DB0BC}"/>
                </a:ext>
              </a:extLst>
            </p:cNvPr>
            <p:cNvCxnSpPr>
              <a:cxnSpLocks/>
            </p:cNvCxnSpPr>
            <p:nvPr userDrawn="1"/>
          </p:nvCxnSpPr>
          <p:spPr>
            <a:xfrm flipH="1">
              <a:off x="9381744" y="-25401"/>
              <a:ext cx="2810256" cy="68834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a:extLst>
              <a:ext uri="{FF2B5EF4-FFF2-40B4-BE49-F238E27FC236}">
                <a16:creationId xmlns:a16="http://schemas.microsoft.com/office/drawing/2014/main" id="{34E84FEE-D475-A71D-7996-5925602ECF9A}"/>
              </a:ext>
              <a:ext uri="{C183D7F6-B498-43B3-948B-1728B52AA6E4}">
                <adec:decorative xmlns:adec="http://schemas.microsoft.com/office/drawing/2017/decorative" val="1"/>
              </a:ext>
            </a:extLst>
          </p:cNvPr>
          <p:cNvCxnSpPr>
            <a:cxnSpLocks/>
          </p:cNvCxnSpPr>
          <p:nvPr userDrawn="1"/>
        </p:nvCxnSpPr>
        <p:spPr>
          <a:xfrm rot="10800000" flipH="1">
            <a:off x="-1" y="-25403"/>
            <a:ext cx="1210573" cy="20481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Footer Placeholder 4">
            <a:extLst>
              <a:ext uri="{FF2B5EF4-FFF2-40B4-BE49-F238E27FC236}">
                <a16:creationId xmlns:a16="http://schemas.microsoft.com/office/drawing/2014/main" id="{7459776D-4049-CB00-C321-0627C169BC51}"/>
              </a:ext>
            </a:extLst>
          </p:cNvPr>
          <p:cNvSpPr>
            <a:spLocks noGrp="1"/>
          </p:cNvSpPr>
          <p:nvPr>
            <p:ph type="ftr" sz="quarter" idx="11"/>
          </p:nvPr>
        </p:nvSpPr>
        <p:spPr>
          <a:xfrm>
            <a:off x="1333500" y="6356349"/>
            <a:ext cx="3819228" cy="365125"/>
          </a:xfrm>
        </p:spPr>
        <p:txBody>
          <a:bodyPr/>
          <a:lstStyle>
            <a:lvl1pPr algn="l">
              <a:defRPr sz="900"/>
            </a:lvl1pPr>
          </a:lstStyle>
          <a:p>
            <a:r>
              <a:rPr lang="en-US" dirty="0"/>
              <a:t>PRESENTATION TITLE</a:t>
            </a:r>
          </a:p>
        </p:txBody>
      </p:sp>
      <p:sp>
        <p:nvSpPr>
          <p:cNvPr id="16" name="Slide Number Placeholder 5">
            <a:extLst>
              <a:ext uri="{FF2B5EF4-FFF2-40B4-BE49-F238E27FC236}">
                <a16:creationId xmlns:a16="http://schemas.microsoft.com/office/drawing/2014/main" id="{EDE114AF-34C6-A062-7340-858BC27DA264}"/>
              </a:ext>
            </a:extLst>
          </p:cNvPr>
          <p:cNvSpPr>
            <a:spLocks noGrp="1"/>
          </p:cNvSpPr>
          <p:nvPr>
            <p:ph type="sldNum" sz="quarter" idx="12"/>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4249735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Break 3">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6991350" y="406400"/>
            <a:ext cx="4179570" cy="3457971"/>
          </a:xfrm>
        </p:spPr>
        <p:txBody>
          <a:bodyPr anchor="b">
            <a:noAutofit/>
          </a:bodyPr>
          <a:lstStyle>
            <a:lvl1pPr algn="l">
              <a:defRPr sz="3600" spc="150" baseline="0">
                <a:solidFill>
                  <a:schemeClr val="bg1"/>
                </a:solidFill>
              </a:defRPr>
            </a:lvl1pPr>
          </a:lstStyle>
          <a:p>
            <a:r>
              <a:rPr lang="en-US" dirty="0"/>
              <a:t>CLICK TO add title</a:t>
            </a:r>
          </a:p>
        </p:txBody>
      </p:sp>
      <p:pic>
        <p:nvPicPr>
          <p:cNvPr id="4" name="Graphic 3">
            <a:extLst>
              <a:ext uri="{FF2B5EF4-FFF2-40B4-BE49-F238E27FC236}">
                <a16:creationId xmlns:a16="http://schemas.microsoft.com/office/drawing/2014/main" id="{5E045004-3604-59DC-13E0-7A0B2DF78C4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828675"/>
            <a:ext cx="5876925" cy="5200650"/>
          </a:xfrm>
          <a:prstGeom prst="rect">
            <a:avLst/>
          </a:prstGeom>
        </p:spPr>
      </p:pic>
    </p:spTree>
    <p:extLst>
      <p:ext uri="{BB962C8B-B14F-4D97-AF65-F5344CB8AC3E}">
        <p14:creationId xmlns:p14="http://schemas.microsoft.com/office/powerpoint/2010/main" val="440329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1">
    <p:bg>
      <p:bgPr>
        <a:solidFill>
          <a:schemeClr val="accent1"/>
        </a:solidFill>
        <a:effectLst/>
      </p:bgPr>
    </p:bg>
    <p:spTree>
      <p:nvGrpSpPr>
        <p:cNvPr id="1" name=""/>
        <p:cNvGrpSpPr/>
        <p:nvPr/>
      </p:nvGrpSpPr>
      <p:grpSpPr>
        <a:xfrm>
          <a:off x="0" y="0"/>
          <a:ext cx="0" cy="0"/>
          <a:chOff x="0" y="0"/>
          <a:chExt cx="0" cy="0"/>
        </a:xfrm>
      </p:grpSpPr>
      <p:pic>
        <p:nvPicPr>
          <p:cNvPr id="10" name="Graphic 9">
            <a:extLst>
              <a:ext uri="{FF2B5EF4-FFF2-40B4-BE49-F238E27FC236}">
                <a16:creationId xmlns:a16="http://schemas.microsoft.com/office/drawing/2014/main" id="{955F7B05-9431-1FBA-415D-6CF2DF562B97}"/>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39434" t="20278" b="22673"/>
          <a:stretch/>
        </p:blipFill>
        <p:spPr>
          <a:xfrm>
            <a:off x="25785" y="0"/>
            <a:ext cx="4093633" cy="3912394"/>
          </a:xfrm>
          <a:prstGeom prst="rect">
            <a:avLst/>
          </a:prstGeom>
        </p:spPr>
      </p:pic>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2933700" y="568961"/>
            <a:ext cx="8420100" cy="1780860"/>
          </a:xfrm>
        </p:spPr>
        <p:txBody>
          <a:bodyPr anchor="b">
            <a:normAutofit/>
          </a:bodyPr>
          <a:lstStyle>
            <a:lvl1pPr>
              <a:defRPr lang="en-US" sz="2800" kern="1200" spc="150" baseline="0" dirty="0">
                <a:solidFill>
                  <a:schemeClr val="tx1"/>
                </a:solidFill>
                <a:latin typeface="+mj-lt"/>
                <a:ea typeface="+mj-ea"/>
                <a:cs typeface="+mj-cs"/>
              </a:defRPr>
            </a:lvl1pPr>
          </a:lstStyle>
          <a:p>
            <a:r>
              <a:rPr lang="en-US" dirty="0"/>
              <a:t>CLICK TO add title</a:t>
            </a:r>
          </a:p>
        </p:txBody>
      </p:sp>
      <p:sp>
        <p:nvSpPr>
          <p:cNvPr id="3" name="Text Placeholder 2">
            <a:extLst>
              <a:ext uri="{FF2B5EF4-FFF2-40B4-BE49-F238E27FC236}">
                <a16:creationId xmlns:a16="http://schemas.microsoft.com/office/drawing/2014/main" id="{B659CD1F-9DFB-4048-9B9B-2BD7D4EC6400}"/>
              </a:ext>
            </a:extLst>
          </p:cNvPr>
          <p:cNvSpPr>
            <a:spLocks noGrp="1"/>
          </p:cNvSpPr>
          <p:nvPr>
            <p:ph type="body" idx="1" hasCustomPrompt="1"/>
          </p:nvPr>
        </p:nvSpPr>
        <p:spPr>
          <a:xfrm>
            <a:off x="2933700" y="2797255"/>
            <a:ext cx="3924300" cy="464499"/>
          </a:xfrm>
        </p:spPr>
        <p:txBody>
          <a:bodyPr anchor="t">
            <a:normAutofit/>
          </a:bodyPr>
          <a:lstStyle>
            <a:lvl1pPr marL="0" indent="0">
              <a:buNone/>
              <a:defRPr lang="en-US" sz="1800" b="1" kern="1200" spc="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7" name="Content Placeholder 3">
            <a:extLst>
              <a:ext uri="{FF2B5EF4-FFF2-40B4-BE49-F238E27FC236}">
                <a16:creationId xmlns:a16="http://schemas.microsoft.com/office/drawing/2014/main" id="{07FF22E3-5928-787E-B062-FA18127D3BD9}"/>
              </a:ext>
            </a:extLst>
          </p:cNvPr>
          <p:cNvSpPr>
            <a:spLocks noGrp="1"/>
          </p:cNvSpPr>
          <p:nvPr>
            <p:ph sz="half" idx="13" hasCustomPrompt="1"/>
          </p:nvPr>
        </p:nvSpPr>
        <p:spPr>
          <a:xfrm>
            <a:off x="2933700" y="3251596"/>
            <a:ext cx="3943627" cy="3234264"/>
          </a:xfrm>
        </p:spPr>
        <p:txBody>
          <a:bodyPr tIns="0">
            <a:normAutofit/>
          </a:bodyPr>
          <a:lstStyle>
            <a:lvl1pPr marL="0" indent="0">
              <a:lnSpc>
                <a:spcPct val="100000"/>
              </a:lnSpc>
              <a:buFont typeface="Arial" panose="020B0604020202020204" pitchFamily="34" charset="0"/>
              <a:buNone/>
              <a:defRPr sz="1800" b="0"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43000"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B374FC39-67F6-42EA-BCD1-F69AE2F0F22D}"/>
              </a:ext>
            </a:extLst>
          </p:cNvPr>
          <p:cNvSpPr>
            <a:spLocks noGrp="1"/>
          </p:cNvSpPr>
          <p:nvPr>
            <p:ph type="body" sz="quarter" idx="3" hasCustomPrompt="1"/>
          </p:nvPr>
        </p:nvSpPr>
        <p:spPr>
          <a:xfrm>
            <a:off x="7410173" y="2797255"/>
            <a:ext cx="3943627" cy="464499"/>
          </a:xfrm>
        </p:spPr>
        <p:txBody>
          <a:bodyPr anchor="t">
            <a:normAutofit/>
          </a:bodyPr>
          <a:lstStyle>
            <a:lvl1pPr marL="0" indent="0">
              <a:buNone/>
              <a:defRPr lang="en-US" sz="1800" b="1" kern="1200" spc="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9" name="Content Placeholder 3">
            <a:extLst>
              <a:ext uri="{FF2B5EF4-FFF2-40B4-BE49-F238E27FC236}">
                <a16:creationId xmlns:a16="http://schemas.microsoft.com/office/drawing/2014/main" id="{178E4D0B-96F1-45F3-6B2A-5FA31A37257F}"/>
              </a:ext>
            </a:extLst>
          </p:cNvPr>
          <p:cNvSpPr>
            <a:spLocks noGrp="1"/>
          </p:cNvSpPr>
          <p:nvPr>
            <p:ph sz="half" idx="14" hasCustomPrompt="1"/>
          </p:nvPr>
        </p:nvSpPr>
        <p:spPr>
          <a:xfrm>
            <a:off x="7410173" y="3251595"/>
            <a:ext cx="3943627" cy="3234264"/>
          </a:xfrm>
        </p:spPr>
        <p:txBody>
          <a:bodyPr tIns="0">
            <a:normAutofit/>
          </a:bodyPr>
          <a:lstStyle>
            <a:lvl1pPr marL="0" indent="0">
              <a:lnSpc>
                <a:spcPct val="100000"/>
              </a:lnSpc>
              <a:buFont typeface="Arial" panose="020B0604020202020204" pitchFamily="34" charset="0"/>
              <a:buNone/>
              <a:defRPr sz="1800" b="0"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43000"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Footer Placeholder 4">
            <a:extLst>
              <a:ext uri="{FF2B5EF4-FFF2-40B4-BE49-F238E27FC236}">
                <a16:creationId xmlns:a16="http://schemas.microsoft.com/office/drawing/2014/main" id="{5F41582C-9AD2-F126-40F3-D43E77D158C8}"/>
              </a:ext>
            </a:extLst>
          </p:cNvPr>
          <p:cNvSpPr>
            <a:spLocks noGrp="1"/>
          </p:cNvSpPr>
          <p:nvPr>
            <p:ph type="ftr" sz="quarter" idx="11"/>
          </p:nvPr>
        </p:nvSpPr>
        <p:spPr>
          <a:xfrm>
            <a:off x="2969260" y="6356349"/>
            <a:ext cx="3819228" cy="365125"/>
          </a:xfrm>
        </p:spPr>
        <p:txBody>
          <a:bodyPr/>
          <a:lstStyle>
            <a:lvl1pPr algn="l">
              <a:defRPr sz="900"/>
            </a:lvl1pPr>
          </a:lstStyle>
          <a:p>
            <a:r>
              <a:rPr lang="en-US" dirty="0"/>
              <a:t>PRESENTATION TITLE</a:t>
            </a:r>
          </a:p>
        </p:txBody>
      </p:sp>
      <p:sp>
        <p:nvSpPr>
          <p:cNvPr id="14" name="Slide Number Placeholder 5">
            <a:extLst>
              <a:ext uri="{FF2B5EF4-FFF2-40B4-BE49-F238E27FC236}">
                <a16:creationId xmlns:a16="http://schemas.microsoft.com/office/drawing/2014/main" id="{341F76B1-7BEF-7A88-1394-1164BFF082E5}"/>
              </a:ext>
            </a:extLst>
          </p:cNvPr>
          <p:cNvSpPr>
            <a:spLocks noGrp="1"/>
          </p:cNvSpPr>
          <p:nvPr>
            <p:ph type="sldNum" sz="quarter" idx="12"/>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284012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2">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1341120" y="558801"/>
            <a:ext cx="9953308" cy="1780860"/>
          </a:xfrm>
        </p:spPr>
        <p:txBody>
          <a:bodyPr anchor="b">
            <a:normAutofit/>
          </a:bodyPr>
          <a:lstStyle>
            <a:lvl1pPr>
              <a:defRPr lang="en-US" sz="2800" kern="1200" spc="150" baseline="0" dirty="0">
                <a:solidFill>
                  <a:schemeClr val="tx1"/>
                </a:solidFill>
                <a:latin typeface="+mj-lt"/>
                <a:ea typeface="+mj-ea"/>
                <a:cs typeface="+mj-cs"/>
              </a:defRPr>
            </a:lvl1pPr>
          </a:lstStyle>
          <a:p>
            <a:r>
              <a:rPr lang="en-US" dirty="0"/>
              <a:t>CLICK TO add title</a:t>
            </a:r>
          </a:p>
        </p:txBody>
      </p:sp>
      <p:grpSp>
        <p:nvGrpSpPr>
          <p:cNvPr id="10" name="Group 9">
            <a:extLst>
              <a:ext uri="{FF2B5EF4-FFF2-40B4-BE49-F238E27FC236}">
                <a16:creationId xmlns:a16="http://schemas.microsoft.com/office/drawing/2014/main" id="{6A217F83-0BDB-C70B-29FE-2651DE191533}"/>
              </a:ext>
              <a:ext uri="{C183D7F6-B498-43B3-948B-1728B52AA6E4}">
                <adec:decorative xmlns:adec="http://schemas.microsoft.com/office/drawing/2017/decorative" val="1"/>
              </a:ext>
            </a:extLst>
          </p:cNvPr>
          <p:cNvGrpSpPr/>
          <p:nvPr userDrawn="1"/>
        </p:nvGrpSpPr>
        <p:grpSpPr>
          <a:xfrm>
            <a:off x="4429817" y="0"/>
            <a:ext cx="7762183" cy="2754814"/>
            <a:chOff x="7334250" y="0"/>
            <a:chExt cx="4857750" cy="1724025"/>
          </a:xfrm>
        </p:grpSpPr>
        <p:cxnSp>
          <p:nvCxnSpPr>
            <p:cNvPr id="11" name="Straight Connector 10">
              <a:extLst>
                <a:ext uri="{FF2B5EF4-FFF2-40B4-BE49-F238E27FC236}">
                  <a16:creationId xmlns:a16="http://schemas.microsoft.com/office/drawing/2014/main" id="{E0C62368-3F79-C078-7086-B23D2F5A09F8}"/>
                </a:ext>
              </a:extLst>
            </p:cNvPr>
            <p:cNvCxnSpPr/>
            <p:nvPr userDrawn="1"/>
          </p:nvCxnSpPr>
          <p:spPr>
            <a:xfrm flipH="1" flipV="1">
              <a:off x="7334250" y="0"/>
              <a:ext cx="4857750" cy="76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09BDD71-BF2E-BDB0-A625-D8371AEA1CAB}"/>
                </a:ext>
              </a:extLst>
            </p:cNvPr>
            <p:cNvCxnSpPr>
              <a:cxnSpLocks/>
            </p:cNvCxnSpPr>
            <p:nvPr userDrawn="1"/>
          </p:nvCxnSpPr>
          <p:spPr>
            <a:xfrm>
              <a:off x="11487150" y="0"/>
              <a:ext cx="704850" cy="17240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 name="Text Placeholder 2">
            <a:extLst>
              <a:ext uri="{FF2B5EF4-FFF2-40B4-BE49-F238E27FC236}">
                <a16:creationId xmlns:a16="http://schemas.microsoft.com/office/drawing/2014/main" id="{83354B96-CD25-BE1C-8CA2-3825F820B759}"/>
              </a:ext>
            </a:extLst>
          </p:cNvPr>
          <p:cNvSpPr>
            <a:spLocks noGrp="1"/>
          </p:cNvSpPr>
          <p:nvPr>
            <p:ph type="body" idx="1" hasCustomPrompt="1"/>
          </p:nvPr>
        </p:nvSpPr>
        <p:spPr>
          <a:xfrm>
            <a:off x="1341120" y="2960877"/>
            <a:ext cx="2722880" cy="351284"/>
          </a:xfrm>
        </p:spPr>
        <p:txBody>
          <a:bodyPr anchor="t">
            <a:normAutofit/>
          </a:bodyPr>
          <a:lstStyle>
            <a:lvl1pPr marL="0" indent="0">
              <a:buNone/>
              <a:defRPr lang="en-US" sz="1800" b="1" kern="1200" spc="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5" name="Content Placeholder 3">
            <a:extLst>
              <a:ext uri="{FF2B5EF4-FFF2-40B4-BE49-F238E27FC236}">
                <a16:creationId xmlns:a16="http://schemas.microsoft.com/office/drawing/2014/main" id="{CDD81865-54C7-7674-4B2E-041D05C1D146}"/>
              </a:ext>
            </a:extLst>
          </p:cNvPr>
          <p:cNvSpPr>
            <a:spLocks noGrp="1"/>
          </p:cNvSpPr>
          <p:nvPr>
            <p:ph sz="half" idx="15" hasCustomPrompt="1"/>
          </p:nvPr>
        </p:nvSpPr>
        <p:spPr>
          <a:xfrm>
            <a:off x="1341120" y="3392035"/>
            <a:ext cx="2722880" cy="2907164"/>
          </a:xfrm>
        </p:spPr>
        <p:txBody>
          <a:bodyPr tIns="0">
            <a:normAutofit/>
          </a:bodyPr>
          <a:lstStyle>
            <a:lvl1pPr marL="283464" indent="-283464">
              <a:lnSpc>
                <a:spcPct val="100000"/>
              </a:lnSpc>
              <a:buFont typeface="+mj-lt"/>
              <a:buAutoNum type="arabicPeriod"/>
              <a:defRPr sz="1800" b="0" spc="50" baseline="0"/>
            </a:lvl1pPr>
            <a:lvl2pPr marL="566928" indent="-342900">
              <a:lnSpc>
                <a:spcPct val="100000"/>
              </a:lnSpc>
              <a:spcBef>
                <a:spcPts val="1000"/>
              </a:spcBef>
              <a:buFont typeface="+mj-lt"/>
              <a:buAutoNum type="alphaLcPeriod"/>
              <a:defRPr sz="1800" spc="50" baseline="0"/>
            </a:lvl2pPr>
            <a:lvl3pPr marL="850392" indent="-342900">
              <a:lnSpc>
                <a:spcPct val="100000"/>
              </a:lnSpc>
              <a:spcBef>
                <a:spcPts val="1000"/>
              </a:spcBef>
              <a:buFont typeface="+mj-lt"/>
              <a:buAutoNum type="arabicParenR"/>
              <a:defRPr sz="1800" spc="50" baseline="0"/>
            </a:lvl3pPr>
            <a:lvl4pPr marL="1042416" indent="-342900">
              <a:lnSpc>
                <a:spcPct val="100000"/>
              </a:lnSpc>
              <a:spcBef>
                <a:spcPts val="1000"/>
              </a:spcBef>
              <a:buFont typeface="+mj-lt"/>
              <a:buAutoNum type="alphaLcParenR"/>
              <a:defRPr sz="1800" spc="50" baseline="0"/>
            </a:lvl4pPr>
            <a:lvl5pPr marL="1074420" indent="-400050">
              <a:lnSpc>
                <a:spcPct val="100000"/>
              </a:lnSpc>
              <a:spcBef>
                <a:spcPts val="1000"/>
              </a:spcBef>
              <a:buFont typeface="+mj-lt"/>
              <a:buAutoNum type="romanLcPeriod"/>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p:txBody>
      </p:sp>
      <p:sp>
        <p:nvSpPr>
          <p:cNvPr id="17" name="Text Placeholder 2">
            <a:extLst>
              <a:ext uri="{FF2B5EF4-FFF2-40B4-BE49-F238E27FC236}">
                <a16:creationId xmlns:a16="http://schemas.microsoft.com/office/drawing/2014/main" id="{6F39BA57-7F1C-623F-BC7F-B689C5AC33EA}"/>
              </a:ext>
            </a:extLst>
          </p:cNvPr>
          <p:cNvSpPr>
            <a:spLocks noGrp="1"/>
          </p:cNvSpPr>
          <p:nvPr>
            <p:ph type="body" idx="10" hasCustomPrompt="1"/>
          </p:nvPr>
        </p:nvSpPr>
        <p:spPr>
          <a:xfrm>
            <a:off x="4754881" y="2960877"/>
            <a:ext cx="5516880" cy="351284"/>
          </a:xfrm>
        </p:spPr>
        <p:txBody>
          <a:bodyPr anchor="t">
            <a:normAutofit/>
          </a:bodyPr>
          <a:lstStyle>
            <a:lvl1pPr marL="0" indent="0">
              <a:buNone/>
              <a:defRPr lang="en-US" sz="1800" b="1" kern="1200" spc="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3" name="Content Placeholder 3">
            <a:extLst>
              <a:ext uri="{FF2B5EF4-FFF2-40B4-BE49-F238E27FC236}">
                <a16:creationId xmlns:a16="http://schemas.microsoft.com/office/drawing/2014/main" id="{94BF07A4-5A33-0B3C-A378-AB2435F1D5FF}"/>
              </a:ext>
            </a:extLst>
          </p:cNvPr>
          <p:cNvSpPr>
            <a:spLocks noGrp="1"/>
          </p:cNvSpPr>
          <p:nvPr>
            <p:ph sz="half" idx="14" hasCustomPrompt="1"/>
          </p:nvPr>
        </p:nvSpPr>
        <p:spPr>
          <a:xfrm>
            <a:off x="4754881" y="3324859"/>
            <a:ext cx="5506720" cy="3031489"/>
          </a:xfrm>
        </p:spPr>
        <p:txBody>
          <a:bodyPr tIns="0">
            <a:normAutofit/>
          </a:bodyPr>
          <a:lstStyle>
            <a:lvl1pPr marL="0" indent="0">
              <a:lnSpc>
                <a:spcPct val="100000"/>
              </a:lnSpc>
              <a:buFont typeface="Arial" panose="020B0604020202020204" pitchFamily="34" charset="0"/>
              <a:buNone/>
              <a:defRPr sz="1800" b="0"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43000"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Footer Placeholder 4">
            <a:extLst>
              <a:ext uri="{FF2B5EF4-FFF2-40B4-BE49-F238E27FC236}">
                <a16:creationId xmlns:a16="http://schemas.microsoft.com/office/drawing/2014/main" id="{63DC63A6-41FE-6C2D-9A53-0AE4A6DBF39B}"/>
              </a:ext>
            </a:extLst>
          </p:cNvPr>
          <p:cNvSpPr>
            <a:spLocks noGrp="1"/>
          </p:cNvSpPr>
          <p:nvPr>
            <p:ph type="ftr" sz="quarter" idx="12"/>
          </p:nvPr>
        </p:nvSpPr>
        <p:spPr>
          <a:xfrm>
            <a:off x="1333500" y="6356349"/>
            <a:ext cx="3819228" cy="365125"/>
          </a:xfrm>
        </p:spPr>
        <p:txBody>
          <a:bodyPr/>
          <a:lstStyle>
            <a:lvl1pPr algn="l">
              <a:defRPr sz="900"/>
            </a:lvl1pPr>
          </a:lstStyle>
          <a:p>
            <a:r>
              <a:rPr lang="en-US" dirty="0"/>
              <a:t>PRESENTATION TITLE</a:t>
            </a:r>
          </a:p>
        </p:txBody>
      </p:sp>
      <p:sp>
        <p:nvSpPr>
          <p:cNvPr id="20" name="Slide Number Placeholder 5">
            <a:extLst>
              <a:ext uri="{FF2B5EF4-FFF2-40B4-BE49-F238E27FC236}">
                <a16:creationId xmlns:a16="http://schemas.microsoft.com/office/drawing/2014/main" id="{0B5130EC-B05B-5489-FBEC-DBEB6D1E737D}"/>
              </a:ext>
            </a:extLst>
          </p:cNvPr>
          <p:cNvSpPr>
            <a:spLocks noGrp="1"/>
          </p:cNvSpPr>
          <p:nvPr>
            <p:ph type="sldNum" sz="quarter" idx="13"/>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2112085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ummary">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3B2CC92D-F90A-CB67-4860-D6939AC29566}"/>
              </a:ext>
              <a:ext uri="{C183D7F6-B498-43B3-948B-1728B52AA6E4}">
                <adec:decorative xmlns:adec="http://schemas.microsoft.com/office/drawing/2017/decorative" val="1"/>
              </a:ext>
            </a:extLst>
          </p:cNvPr>
          <p:cNvCxnSpPr>
            <a:cxnSpLocks/>
          </p:cNvCxnSpPr>
          <p:nvPr userDrawn="1"/>
        </p:nvCxnSpPr>
        <p:spPr>
          <a:xfrm flipH="1" flipV="1">
            <a:off x="3094182" y="0"/>
            <a:ext cx="1745673" cy="389774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23A3821F-4537-4AE7-8829-C2E3AE60F6E1}"/>
              </a:ext>
            </a:extLst>
          </p:cNvPr>
          <p:cNvSpPr>
            <a:spLocks noGrp="1"/>
          </p:cNvSpPr>
          <p:nvPr>
            <p:ph type="title" hasCustomPrompt="1"/>
          </p:nvPr>
        </p:nvSpPr>
        <p:spPr>
          <a:xfrm>
            <a:off x="5476874" y="1671639"/>
            <a:ext cx="5884027" cy="1204912"/>
          </a:xfrm>
        </p:spPr>
        <p:txBody>
          <a:bodyPr anchor="b">
            <a:normAutofit/>
          </a:bodyPr>
          <a:lstStyle>
            <a:lvl1pPr>
              <a:defRPr lang="en-US" sz="2800" kern="1200" spc="150" baseline="0" dirty="0">
                <a:solidFill>
                  <a:schemeClr val="tx1"/>
                </a:solidFill>
                <a:latin typeface="+mj-lt"/>
                <a:ea typeface="+mj-ea"/>
                <a:cs typeface="+mj-cs"/>
              </a:defRPr>
            </a:lvl1pPr>
          </a:lstStyle>
          <a:p>
            <a:r>
              <a:rPr lang="en-US" dirty="0"/>
              <a:t>CLICK TO add title</a:t>
            </a:r>
          </a:p>
        </p:txBody>
      </p:sp>
      <p:sp>
        <p:nvSpPr>
          <p:cNvPr id="13" name="Picture Placeholder 12">
            <a:extLst>
              <a:ext uri="{FF2B5EF4-FFF2-40B4-BE49-F238E27FC236}">
                <a16:creationId xmlns:a16="http://schemas.microsoft.com/office/drawing/2014/main" id="{4C376638-5C5B-8E5B-0C26-8F63B98EA417}"/>
              </a:ext>
            </a:extLst>
          </p:cNvPr>
          <p:cNvSpPr>
            <a:spLocks noGrp="1"/>
          </p:cNvSpPr>
          <p:nvPr>
            <p:ph type="pic" sz="quarter" idx="13"/>
          </p:nvPr>
        </p:nvSpPr>
        <p:spPr>
          <a:xfrm>
            <a:off x="-28230" y="-9144"/>
            <a:ext cx="5481955" cy="6876288"/>
          </a:xfrm>
          <a:custGeom>
            <a:avLst/>
            <a:gdLst>
              <a:gd name="connsiteX0" fmla="*/ 0 w 5476875"/>
              <a:gd name="connsiteY0" fmla="*/ 0 h 6858000"/>
              <a:gd name="connsiteX1" fmla="*/ 5476875 w 5476875"/>
              <a:gd name="connsiteY1" fmla="*/ 0 h 6858000"/>
              <a:gd name="connsiteX2" fmla="*/ 5476875 w 5476875"/>
              <a:gd name="connsiteY2" fmla="*/ 6858000 h 6858000"/>
              <a:gd name="connsiteX3" fmla="*/ 0 w 5476875"/>
              <a:gd name="connsiteY3" fmla="*/ 6858000 h 6858000"/>
              <a:gd name="connsiteX4" fmla="*/ 0 w 5476875"/>
              <a:gd name="connsiteY4" fmla="*/ 0 h 6858000"/>
              <a:gd name="connsiteX0" fmla="*/ 0 w 5476875"/>
              <a:gd name="connsiteY0" fmla="*/ 0 h 6858000"/>
              <a:gd name="connsiteX1" fmla="*/ 2520315 w 5476875"/>
              <a:gd name="connsiteY1" fmla="*/ 0 h 6858000"/>
              <a:gd name="connsiteX2" fmla="*/ 5476875 w 5476875"/>
              <a:gd name="connsiteY2" fmla="*/ 6858000 h 6858000"/>
              <a:gd name="connsiteX3" fmla="*/ 0 w 5476875"/>
              <a:gd name="connsiteY3" fmla="*/ 6858000 h 6858000"/>
              <a:gd name="connsiteX4" fmla="*/ 0 w 5476875"/>
              <a:gd name="connsiteY4" fmla="*/ 0 h 6858000"/>
              <a:gd name="connsiteX0" fmla="*/ 5080 w 5481955"/>
              <a:gd name="connsiteY0" fmla="*/ 0 h 6858000"/>
              <a:gd name="connsiteX1" fmla="*/ 2525395 w 5481955"/>
              <a:gd name="connsiteY1" fmla="*/ 0 h 6858000"/>
              <a:gd name="connsiteX2" fmla="*/ 5481955 w 5481955"/>
              <a:gd name="connsiteY2" fmla="*/ 6858000 h 6858000"/>
              <a:gd name="connsiteX3" fmla="*/ 5080 w 5481955"/>
              <a:gd name="connsiteY3" fmla="*/ 6858000 h 6858000"/>
              <a:gd name="connsiteX4" fmla="*/ 0 w 5481955"/>
              <a:gd name="connsiteY4" fmla="*/ 4805680 h 6858000"/>
              <a:gd name="connsiteX5" fmla="*/ 5080 w 5481955"/>
              <a:gd name="connsiteY5" fmla="*/ 0 h 6858000"/>
              <a:gd name="connsiteX0" fmla="*/ 5080 w 5481955"/>
              <a:gd name="connsiteY0" fmla="*/ 0 h 6863080"/>
              <a:gd name="connsiteX1" fmla="*/ 2525395 w 5481955"/>
              <a:gd name="connsiteY1" fmla="*/ 0 h 6863080"/>
              <a:gd name="connsiteX2" fmla="*/ 5481955 w 5481955"/>
              <a:gd name="connsiteY2" fmla="*/ 6858000 h 6863080"/>
              <a:gd name="connsiteX3" fmla="*/ 899160 w 5481955"/>
              <a:gd name="connsiteY3" fmla="*/ 6863080 h 6863080"/>
              <a:gd name="connsiteX4" fmla="*/ 0 w 5481955"/>
              <a:gd name="connsiteY4" fmla="*/ 4805680 h 6863080"/>
              <a:gd name="connsiteX5" fmla="*/ 5080 w 5481955"/>
              <a:gd name="connsiteY5" fmla="*/ 0 h 6863080"/>
              <a:gd name="connsiteX0" fmla="*/ 5080 w 5481955"/>
              <a:gd name="connsiteY0" fmla="*/ 0 h 6863080"/>
              <a:gd name="connsiteX1" fmla="*/ 2525395 w 5481955"/>
              <a:gd name="connsiteY1" fmla="*/ 0 h 6863080"/>
              <a:gd name="connsiteX2" fmla="*/ 5481955 w 5481955"/>
              <a:gd name="connsiteY2" fmla="*/ 6858000 h 6863080"/>
              <a:gd name="connsiteX3" fmla="*/ 899160 w 5481955"/>
              <a:gd name="connsiteY3" fmla="*/ 6863080 h 6863080"/>
              <a:gd name="connsiteX4" fmla="*/ 0 w 5481955"/>
              <a:gd name="connsiteY4" fmla="*/ 4805680 h 6863080"/>
              <a:gd name="connsiteX5" fmla="*/ 5080 w 5481955"/>
              <a:gd name="connsiteY5" fmla="*/ 0 h 6863080"/>
              <a:gd name="connsiteX0" fmla="*/ 5080 w 5481955"/>
              <a:gd name="connsiteY0" fmla="*/ 0 h 6863080"/>
              <a:gd name="connsiteX1" fmla="*/ 2525395 w 5481955"/>
              <a:gd name="connsiteY1" fmla="*/ 0 h 6863080"/>
              <a:gd name="connsiteX2" fmla="*/ 5481955 w 5481955"/>
              <a:gd name="connsiteY2" fmla="*/ 6858000 h 6863080"/>
              <a:gd name="connsiteX3" fmla="*/ 899160 w 5481955"/>
              <a:gd name="connsiteY3" fmla="*/ 6863080 h 6863080"/>
              <a:gd name="connsiteX4" fmla="*/ 0 w 5481955"/>
              <a:gd name="connsiteY4" fmla="*/ 4805680 h 6863080"/>
              <a:gd name="connsiteX5" fmla="*/ 5080 w 5481955"/>
              <a:gd name="connsiteY5" fmla="*/ 0 h 6863080"/>
              <a:gd name="connsiteX0" fmla="*/ 5080 w 5481955"/>
              <a:gd name="connsiteY0" fmla="*/ 0 h 6863080"/>
              <a:gd name="connsiteX1" fmla="*/ 2525395 w 5481955"/>
              <a:gd name="connsiteY1" fmla="*/ 0 h 6863080"/>
              <a:gd name="connsiteX2" fmla="*/ 5481955 w 5481955"/>
              <a:gd name="connsiteY2" fmla="*/ 6858000 h 6863080"/>
              <a:gd name="connsiteX3" fmla="*/ 899160 w 5481955"/>
              <a:gd name="connsiteY3" fmla="*/ 6863080 h 6863080"/>
              <a:gd name="connsiteX4" fmla="*/ 0 w 5481955"/>
              <a:gd name="connsiteY4" fmla="*/ 4759960 h 6863080"/>
              <a:gd name="connsiteX5" fmla="*/ 5080 w 5481955"/>
              <a:gd name="connsiteY5" fmla="*/ 0 h 6863080"/>
              <a:gd name="connsiteX0" fmla="*/ 5080 w 5481955"/>
              <a:gd name="connsiteY0" fmla="*/ 0 h 6863080"/>
              <a:gd name="connsiteX1" fmla="*/ 2525395 w 5481955"/>
              <a:gd name="connsiteY1" fmla="*/ 0 h 6863080"/>
              <a:gd name="connsiteX2" fmla="*/ 5481955 w 5481955"/>
              <a:gd name="connsiteY2" fmla="*/ 6858000 h 6863080"/>
              <a:gd name="connsiteX3" fmla="*/ 899160 w 5481955"/>
              <a:gd name="connsiteY3" fmla="*/ 6863080 h 6863080"/>
              <a:gd name="connsiteX4" fmla="*/ 0 w 5481955"/>
              <a:gd name="connsiteY4" fmla="*/ 4759960 h 6863080"/>
              <a:gd name="connsiteX5" fmla="*/ 5080 w 5481955"/>
              <a:gd name="connsiteY5" fmla="*/ 0 h 6863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81955" h="6863080">
                <a:moveTo>
                  <a:pt x="5080" y="0"/>
                </a:moveTo>
                <a:lnTo>
                  <a:pt x="2525395" y="0"/>
                </a:lnTo>
                <a:lnTo>
                  <a:pt x="5481955" y="6858000"/>
                </a:lnTo>
                <a:lnTo>
                  <a:pt x="899160" y="6863080"/>
                </a:lnTo>
                <a:cubicBezTo>
                  <a:pt x="506307" y="5933440"/>
                  <a:pt x="413173" y="5720080"/>
                  <a:pt x="0" y="4759960"/>
                </a:cubicBezTo>
                <a:cubicBezTo>
                  <a:pt x="1693" y="3158067"/>
                  <a:pt x="3387" y="1601893"/>
                  <a:pt x="5080" y="0"/>
                </a:cubicBezTo>
                <a:close/>
              </a:path>
            </a:pathLst>
          </a:custGeom>
        </p:spPr>
        <p:txBody>
          <a:bodyPr lIns="274320" tIns="91440" bIns="91440">
            <a:normAutofit/>
          </a:bodyPr>
          <a:lstStyle>
            <a:lvl1pPr marL="0" indent="0" algn="l">
              <a:buNone/>
              <a:defRPr sz="2000">
                <a:solidFill>
                  <a:schemeClr val="tx1"/>
                </a:solidFill>
              </a:defRPr>
            </a:lvl1pPr>
          </a:lstStyle>
          <a:p>
            <a:r>
              <a:rPr lang="en-US"/>
              <a:t>Click icon to add picture</a:t>
            </a:r>
            <a:endParaRPr lang="en-US" dirty="0"/>
          </a:p>
        </p:txBody>
      </p:sp>
      <p:sp>
        <p:nvSpPr>
          <p:cNvPr id="4" name="Footer Placeholder 4">
            <a:extLst>
              <a:ext uri="{FF2B5EF4-FFF2-40B4-BE49-F238E27FC236}">
                <a16:creationId xmlns:a16="http://schemas.microsoft.com/office/drawing/2014/main" id="{04569D00-2037-2A8D-943B-22FAC1C0B690}"/>
              </a:ext>
            </a:extLst>
          </p:cNvPr>
          <p:cNvSpPr>
            <a:spLocks noGrp="1"/>
          </p:cNvSpPr>
          <p:nvPr>
            <p:ph type="ftr" sz="quarter" idx="11"/>
          </p:nvPr>
        </p:nvSpPr>
        <p:spPr>
          <a:xfrm>
            <a:off x="825500" y="6356349"/>
            <a:ext cx="3819228" cy="365125"/>
          </a:xfrm>
        </p:spPr>
        <p:txBody>
          <a:bodyPr/>
          <a:lstStyle>
            <a:lvl1pPr algn="l">
              <a:defRPr sz="900"/>
            </a:lvl1pPr>
          </a:lstStyle>
          <a:p>
            <a:r>
              <a:rPr lang="en-US" dirty="0"/>
              <a:t>PRESENTATION TITLE</a:t>
            </a:r>
          </a:p>
        </p:txBody>
      </p:sp>
      <p:sp>
        <p:nvSpPr>
          <p:cNvPr id="5" name="Slide Number Placeholder 5">
            <a:extLst>
              <a:ext uri="{FF2B5EF4-FFF2-40B4-BE49-F238E27FC236}">
                <a16:creationId xmlns:a16="http://schemas.microsoft.com/office/drawing/2014/main" id="{75967A9D-0B53-4F3F-0872-495C23A33235}"/>
              </a:ext>
            </a:extLst>
          </p:cNvPr>
          <p:cNvSpPr>
            <a:spLocks noGrp="1"/>
          </p:cNvSpPr>
          <p:nvPr>
            <p:ph type="sldNum" sz="quarter" idx="12"/>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sp>
        <p:nvSpPr>
          <p:cNvPr id="8" name="Content Placeholder 3">
            <a:extLst>
              <a:ext uri="{FF2B5EF4-FFF2-40B4-BE49-F238E27FC236}">
                <a16:creationId xmlns:a16="http://schemas.microsoft.com/office/drawing/2014/main" id="{643B0E9A-A777-8745-6A36-0A79CB5E036B}"/>
              </a:ext>
            </a:extLst>
          </p:cNvPr>
          <p:cNvSpPr>
            <a:spLocks noGrp="1"/>
          </p:cNvSpPr>
          <p:nvPr>
            <p:ph sz="half" idx="14" hasCustomPrompt="1"/>
          </p:nvPr>
        </p:nvSpPr>
        <p:spPr>
          <a:xfrm>
            <a:off x="5453725" y="3660774"/>
            <a:ext cx="5907176" cy="2536826"/>
          </a:xfrm>
        </p:spPr>
        <p:txBody>
          <a:bodyPr tIns="0">
            <a:normAutofit/>
          </a:bodyPr>
          <a:lstStyle>
            <a:lvl1pPr marL="0" indent="0">
              <a:lnSpc>
                <a:spcPct val="100000"/>
              </a:lnSpc>
              <a:buFont typeface="Arial" panose="020B0604020202020204" pitchFamily="34" charset="0"/>
              <a:buNone/>
              <a:defRPr sz="1800" b="0"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52144"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17780591"/>
      </p:ext>
    </p:extLst>
  </p:cSld>
  <p:clrMapOvr>
    <a:masterClrMapping/>
  </p:clrMapOvr>
  <p:extLst>
    <p:ext uri="{DCECCB84-F9BA-43D5-87BE-67443E8EF086}">
      <p15:sldGuideLst xmlns:p15="http://schemas.microsoft.com/office/powerpoint/2012/main">
        <p15:guide id="1" pos="300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4C17E5-24ED-44BC-BA50-02EF903552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833D101-3AF0-4F06-90ED-B83615C36C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AE9FDE-AF95-49F8-A927-35A23C9E65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a:extLst>
              <a:ext uri="{FF2B5EF4-FFF2-40B4-BE49-F238E27FC236}">
                <a16:creationId xmlns:a16="http://schemas.microsoft.com/office/drawing/2014/main" id="{CC2E900D-8FF9-4E80-860D-89C2D3B4E4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PRESENTATION TITLE</a:t>
            </a:r>
          </a:p>
        </p:txBody>
      </p:sp>
      <p:sp>
        <p:nvSpPr>
          <p:cNvPr id="6" name="Slide Number Placeholder 5">
            <a:extLst>
              <a:ext uri="{FF2B5EF4-FFF2-40B4-BE49-F238E27FC236}">
                <a16:creationId xmlns:a16="http://schemas.microsoft.com/office/drawing/2014/main" id="{F1A66A0C-1415-46A3-A1FF-BE18C70873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9DFD55-3C28-40EF-9E31-A92D2E4017FF}" type="slidenum">
              <a:rPr lang="en-US" smtClean="0"/>
              <a:t>‹#›</a:t>
            </a:fld>
            <a:endParaRPr lang="en-US" dirty="0"/>
          </a:p>
        </p:txBody>
      </p:sp>
    </p:spTree>
    <p:extLst>
      <p:ext uri="{BB962C8B-B14F-4D97-AF65-F5344CB8AC3E}">
        <p14:creationId xmlns:p14="http://schemas.microsoft.com/office/powerpoint/2010/main" val="2319061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9" r:id="rId3"/>
    <p:sldLayoutId id="2147483670" r:id="rId4"/>
    <p:sldLayoutId id="2147483651" r:id="rId5"/>
    <p:sldLayoutId id="2147483671" r:id="rId6"/>
    <p:sldLayoutId id="2147483672" r:id="rId7"/>
    <p:sldLayoutId id="2147483673" r:id="rId8"/>
    <p:sldLayoutId id="2147483664" r:id="rId9"/>
    <p:sldLayoutId id="2147483674" r:id="rId10"/>
    <p:sldLayoutId id="2147483653" r:id="rId11"/>
    <p:sldLayoutId id="2147483667" r:id="rId12"/>
    <p:sldLayoutId id="2147483665" r:id="rId13"/>
  </p:sldLayoutIdLst>
  <p:hf hdr="0" ftr="0" dt="0"/>
  <p:txStyles>
    <p:titleStyle>
      <a:lvl1pPr algn="l" defTabSz="914400" rtl="0" eaLnBrk="1" latinLnBrk="0" hangingPunct="1">
        <a:lnSpc>
          <a:spcPct val="90000"/>
        </a:lnSpc>
        <a:spcBef>
          <a:spcPct val="0"/>
        </a:spcBef>
        <a:buNone/>
        <a:defRPr sz="44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s://en.wikipedia.org/wiki/PMID_(identifier)" TargetMode="External"/><Relationship Id="rId13" Type="http://schemas.openxmlformats.org/officeDocument/2006/relationships/hyperlink" Target="https://doi.org/10.1007/978-1-4899-2271-7" TargetMode="External"/><Relationship Id="rId3" Type="http://schemas.openxmlformats.org/officeDocument/2006/relationships/hyperlink" Target="https://doi.org/10.1016/j.cedpsych.2020.101860" TargetMode="External"/><Relationship Id="rId7" Type="http://schemas.openxmlformats.org/officeDocument/2006/relationships/hyperlink" Target="https://hdl.handle.net/20.500.12749%2F2107" TargetMode="External"/><Relationship Id="rId12" Type="http://schemas.openxmlformats.org/officeDocument/2006/relationships/hyperlink" Target="https://link.springer.com/series/6454" TargetMode="External"/><Relationship Id="rId2" Type="http://schemas.openxmlformats.org/officeDocument/2006/relationships/notesSlide" Target="../notesSlides/notesSlide11.xml"/><Relationship Id="rId1" Type="http://schemas.openxmlformats.org/officeDocument/2006/relationships/slideLayout" Target="../slideLayouts/slideLayout8.xml"/><Relationship Id="rId6" Type="http://schemas.openxmlformats.org/officeDocument/2006/relationships/hyperlink" Target="https://en.wikipedia.org/wiki/Hdl_(identifier)" TargetMode="External"/><Relationship Id="rId11" Type="http://schemas.openxmlformats.org/officeDocument/2006/relationships/hyperlink" Target="https://api.semanticscholar.org/CorpusID:1887672" TargetMode="External"/><Relationship Id="rId5" Type="http://schemas.openxmlformats.org/officeDocument/2006/relationships/hyperlink" Target="https://doi.org/10.1037%2F0003-066X.55.1.68" TargetMode="External"/><Relationship Id="rId10" Type="http://schemas.openxmlformats.org/officeDocument/2006/relationships/hyperlink" Target="https://en.wikipedia.org/wiki/S2CID_(identifier)" TargetMode="External"/><Relationship Id="rId4" Type="http://schemas.openxmlformats.org/officeDocument/2006/relationships/hyperlink" Target="https://en.wikipedia.org/wiki/Doi_(identifier)" TargetMode="External"/><Relationship Id="rId9" Type="http://schemas.openxmlformats.org/officeDocument/2006/relationships/hyperlink" Target="https://pubmed.ncbi.nlm.nih.gov/11392867"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8" Type="http://schemas.openxmlformats.org/officeDocument/2006/relationships/hyperlink" Target="https://oeis.org/wiki/Correspondence_Theory_Of_Truth" TargetMode="External"/><Relationship Id="rId3" Type="http://schemas.openxmlformats.org/officeDocument/2006/relationships/hyperlink" Target="https://en.wikipedia.org/wiki/Construct_validity#cite_note-Cronbach55-1" TargetMode="External"/><Relationship Id="rId7" Type="http://schemas.openxmlformats.org/officeDocument/2006/relationships/hyperlink" Target="https://www.google.com/search?q=Correspondence+Theory&amp;rlz=1C1RXMK_enUS1108US1112&amp;biw=977&amp;bih=526&amp;aic=0&amp;sca_esv=4ee06a5b294f010f&amp;sxsrf=ANbL-n4wA3jpe1rFiZGWMcqM4L0EnsdXNQ%3A1770832580230&amp;ei=xMKMaYnaDZat5NoP0Yym4A4&amp;ved=2ahUKEwipsazfgdKSAxU-GFkFHfvLJs4QgK4QegYIAQgAEAo&amp;uact=5&amp;oq=Theories+of+truth&amp;gs_lp=Egxnd3Mtd2l6LXNlcnAiEVRoZW9yaWVzIG9mIHRydXRoMgUQABiABDIFEAAYgAQyBRAuGIAEMgUQABiABDIFEAAYgAQyBRAAGIAEMgUQABiABDIFEAAYgAQyBRAAGIAEMgUQABiABEj-VlDuDliBVXAFeAGQAQCYAYgBoAHDEaoBBDguMTO4AQPIAQD4AQGYAhqgArYTqAIKwgIHECMYJxjqAsICDRAjGPAFGCcY6gIYngbCAgoQIxiABBgnGIoFwgILEAAYgAQYkQIYigXCAhEQLhiABBixAxjRAxiDARjHAcICDhAuGIAEGLEDGNEDGMcBwgIIEAAYgAQYsQPCAgsQLhiABBixAxiDAcICChAAGIAEGEMYigXCAg0QABiABBixAxhDGIoFwgILEC4YgAQYxwEYrwHCAgkQABiABBgKGAvCAgkQLhiABBgKGAvCAg8QLhiABBixAxiDARgKGAvCAhAQLhiABBixAxiDARiKBRgKwgIPEAAYgAQYsQMYgwEYChgLwgIMEAAYgAQYsQMYChgLwgIKEC4YgAQYJxiKBcICBBAjGCfCAgsQABiABBixAxiDAcICDhAAGIAEGLEDGIMBGIoFwgIOEC4YgAQYsQMYgwEYigXCAg8QABiABBhDGIoFGEYY-QHCAgQQABgDmAMG8QWhNjrI_U6p_JIHBDcuMTmgB_DEAbIHBDIuMTm4B4cTwgcGMi0xNy45yAfGAYAIAA&amp;sclient=gws-wiz-serp&amp;mstk=AUtExfBoS2mbbFLJV1bI9HLlGEURkkL-oGGXhhyZI8Zv6zIVLc8bjnX8H39q1vEI7Qp9GhyWXU5GsQZuuCsxQ8LcHHdZtbHMl_3h71icfsuNq7CRhWm2orwb8vXSNT10nlpjN08&amp;csui=3" TargetMode="External"/><Relationship Id="rId2" Type="http://schemas.openxmlformats.org/officeDocument/2006/relationships/notesSlide" Target="../notesSlides/notesSlide9.xml"/><Relationship Id="rId1" Type="http://schemas.openxmlformats.org/officeDocument/2006/relationships/slideLayout" Target="../slideLayouts/slideLayout8.xml"/><Relationship Id="rId6" Type="http://schemas.openxmlformats.org/officeDocument/2006/relationships/hyperlink" Target="https://en.wikipedia.org/wiki/Construct_validity#cite_note-Polit-6" TargetMode="External"/><Relationship Id="rId5" Type="http://schemas.openxmlformats.org/officeDocument/2006/relationships/hyperlink" Target="https://en.wikipedia.org/wiki/Construct_validity#cite_note-5" TargetMode="External"/><Relationship Id="rId10" Type="http://schemas.openxmlformats.org/officeDocument/2006/relationships/hyperlink" Target="https://www.google.com/search?q=Pragmatic+Theory&amp;rlz=1C1RXMK_enUS1108US1112&amp;biw=977&amp;bih=526&amp;aic=0&amp;sca_esv=4ee06a5b294f010f&amp;sxsrf=ANbL-n4wA3jpe1rFiZGWMcqM4L0EnsdXNQ%3A1770832580230&amp;ei=xMKMaYnaDZat5NoP0Yym4A4&amp;ved=2ahUKEwipsazfgdKSAxU-GFkFHfvLJs4QgK4QegYIAQgBEAM&amp;uact=5&amp;oq=Theories+of+truth&amp;gs_lp=Egxnd3Mtd2l6LXNlcnAiEVRoZW9yaWVzIG9mIHRydXRoMgUQABiABDIFEAAYgAQyBRAuGIAEMgUQABiABDIFEAAYgAQyBRAAGIAEMgUQABiABDIFEAAYgAQyBRAAGIAEMgUQABiABEj-VlDuDliBVXAFeAGQAQCYAYgBoAHDEaoBBDguMTO4AQPIAQD4AQGYAhqgArYTqAIKwgIHECMYJxjqAsICDRAjGPAFGCcY6gIYngbCAgoQIxiABBgnGIoFwgILEAAYgAQYkQIYigXCAhEQLhiABBixAxjRAxiDARjHAcICDhAuGIAEGLEDGNEDGMcBwgIIEAAYgAQYsQPCAgsQLhiABBixAxiDAcICChAAGIAEGEMYigXCAg0QABiABBixAxhDGIoFwgILEC4YgAQYxwEYrwHCAgkQABiABBgKGAvCAgkQLhiABBgKGAvCAg8QLhiABBixAxiDARgKGAvCAhAQLhiABBixAxiDARiKBRgKwgIPEAAYgAQYsQMYgwEYChgLwgIMEAAYgAQYsQMYChgLwgIKEC4YgAQYJxiKBcICBBAjGCfCAgsQABiABBixAxiDAcICDhAAGIAEGLEDGIMBGIoFwgIOEC4YgAQYsQMYgwEYigXCAg8QABiABBhDGIoFGEYY-QHCAgQQABgDmAMG8QWhNjrI_U6p_JIHBDcuMTmgB_DEAbIHBDIuMTm4B4cTwgcGMi0xNy45yAfGAYAIAA&amp;sclient=gws-wiz-serp&amp;mstk=AUtExfBoS2mbbFLJV1bI9HLlGEURkkL-oGGXhhyZI8Zv6zIVLc8bjnX8H39q1vEI7Qp9GhyWXU5GsQZuuCsxQ8LcHHdZtbHMl_3h71icfsuNq7CRhWm2orwb8vXSNT10nlpjN08&amp;csui=3" TargetMode="External"/><Relationship Id="rId4" Type="http://schemas.openxmlformats.org/officeDocument/2006/relationships/hyperlink" Target="https://en.wikipedia.org/wiki/Construct_validity#cite_note-4" TargetMode="External"/><Relationship Id="rId9" Type="http://schemas.openxmlformats.org/officeDocument/2006/relationships/hyperlink" Target="https://www.google.com/search?q=Coherence+Theory&amp;rlz=1C1RXMK_enUS1108US1112&amp;biw=977&amp;bih=526&amp;aic=0&amp;sca_esv=4ee06a5b294f010f&amp;sxsrf=ANbL-n4wA3jpe1rFiZGWMcqM4L0EnsdXNQ%3A1770832580230&amp;ei=xMKMaYnaDZat5NoP0Yym4A4&amp;ved=2ahUKEwipsazfgdKSAxU-GFkFHfvLJs4QgK4QegYIAQgBEAE&amp;uact=5&amp;oq=Theories+of+truth&amp;gs_lp=Egxnd3Mtd2l6LXNlcnAiEVRoZW9yaWVzIG9mIHRydXRoMgUQABiABDIFEAAYgAQyBRAuGIAEMgUQABiABDIFEAAYgAQyBRAAGIAEMgUQABiABDIFEAAYgAQyBRAAGIAEMgUQABiABEj-VlDuDliBVXAFeAGQAQCYAYgBoAHDEaoBBDguMTO4AQPIAQD4AQGYAhqgArYTqAIKwgIHECMYJxjqAsICDRAjGPAFGCcY6gIYngbCAgoQIxiABBgnGIoFwgILEAAYgAQYkQIYigXCAhEQLhiABBixAxjRAxiDARjHAcICDhAuGIAEGLEDGNEDGMcBwgIIEAAYgAQYsQPCAgsQLhiABBixAxiDAcICChAAGIAEGEMYigXCAg0QABiABBixAxhDGIoFwgILEC4YgAQYxwEYrwHCAgkQABiABBgKGAvCAgkQLhiABBgKGAvCAg8QLhiABBixAxiDARgKGAvCAhAQLhiABBixAxiDARiKBRgKwgIPEAAYgAQYsQMYgwEYChgLwgIMEAAYgAQYsQMYChgLwgIKEC4YgAQYJxiKBcICBBAjGCfCAgsQABiABBixAxiDAcICDhAAGIAEGLEDGIMBGIoFwgIOEC4YgAQYsQMYgwEYigXCAg8QABiABBhDGIoFGEYY-QHCAgQQABgDmAMG8QWhNjrI_U6p_JIHBDcuMTmgB_DEAbIHBDIuMTm4B4cTwgcGMi0xNy45yAfGAYAIAA&amp;sclient=gws-wiz-serp&amp;mstk=AUtExfBoS2mbbFLJV1bI9HLlGEURkkL-oGGXhhyZI8Zv6zIVLc8bjnX8H39q1vEI7Qp9GhyWXU5GsQZuuCsxQ8LcHHdZtbHMl_3h71icfsuNq7CRhWm2orwb8vXSNT10nlpjN08&amp;csui=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75451-6A4B-484B-9ED1-353CCE25B0F4}"/>
              </a:ext>
            </a:extLst>
          </p:cNvPr>
          <p:cNvSpPr>
            <a:spLocks noGrp="1"/>
          </p:cNvSpPr>
          <p:nvPr>
            <p:ph type="ctrTitle"/>
          </p:nvPr>
        </p:nvSpPr>
        <p:spPr>
          <a:xfrm>
            <a:off x="6601938" y="2872590"/>
            <a:ext cx="4941771" cy="3200400"/>
          </a:xfrm>
        </p:spPr>
        <p:txBody>
          <a:bodyPr anchor="ctr"/>
          <a:lstStyle/>
          <a:p>
            <a:r>
              <a:rPr lang="en-US" b="1" dirty="0"/>
              <a:t>Self-determination theory and the ideas of </a:t>
            </a:r>
            <a:r>
              <a:rPr lang="en-US" b="1" dirty="0" err="1"/>
              <a:t>mary</a:t>
            </a:r>
            <a:r>
              <a:rPr lang="en-US" b="1" dirty="0"/>
              <a:t> parker </a:t>
            </a:r>
            <a:r>
              <a:rPr lang="en-US" b="1" dirty="0" err="1"/>
              <a:t>follett</a:t>
            </a:r>
            <a:endParaRPr lang="en-US" b="1" dirty="0"/>
          </a:p>
        </p:txBody>
      </p:sp>
      <p:sp>
        <p:nvSpPr>
          <p:cNvPr id="3" name="Title 1">
            <a:extLst>
              <a:ext uri="{FF2B5EF4-FFF2-40B4-BE49-F238E27FC236}">
                <a16:creationId xmlns:a16="http://schemas.microsoft.com/office/drawing/2014/main" id="{B65A39CD-90C2-C09A-904C-C7FFC3223754}"/>
              </a:ext>
            </a:extLst>
          </p:cNvPr>
          <p:cNvSpPr txBox="1">
            <a:spLocks/>
          </p:cNvSpPr>
          <p:nvPr/>
        </p:nvSpPr>
        <p:spPr>
          <a:xfrm>
            <a:off x="9710898" y="5890560"/>
            <a:ext cx="2503962" cy="112746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kern="1200" cap="all" spc="150" baseline="0">
                <a:solidFill>
                  <a:schemeClr val="tx1"/>
                </a:solidFill>
                <a:latin typeface="+mj-lt"/>
                <a:ea typeface="+mj-ea"/>
                <a:cs typeface="+mj-cs"/>
              </a:defRPr>
            </a:lvl1pPr>
          </a:lstStyle>
          <a:p>
            <a:r>
              <a:rPr lang="en-US" sz="2400" dirty="0">
                <a:latin typeface="Arial Narrow" panose="020B0606020202030204" pitchFamily="34" charset="0"/>
              </a:rPr>
              <a:t>Dale Smalley</a:t>
            </a:r>
          </a:p>
          <a:p>
            <a:r>
              <a:rPr lang="en-US" sz="2400" dirty="0">
                <a:latin typeface="Arial Narrow" panose="020B0606020202030204" pitchFamily="34" charset="0"/>
              </a:rPr>
              <a:t>March 12, 2026</a:t>
            </a:r>
          </a:p>
        </p:txBody>
      </p:sp>
    </p:spTree>
    <p:extLst>
      <p:ext uri="{BB962C8B-B14F-4D97-AF65-F5344CB8AC3E}">
        <p14:creationId xmlns:p14="http://schemas.microsoft.com/office/powerpoint/2010/main" val="2586058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0EC76-A08E-9D9A-9923-B567C563ED87}"/>
              </a:ext>
            </a:extLst>
          </p:cNvPr>
          <p:cNvSpPr>
            <a:spLocks noGrp="1"/>
          </p:cNvSpPr>
          <p:nvPr>
            <p:ph type="title"/>
          </p:nvPr>
        </p:nvSpPr>
        <p:spPr>
          <a:xfrm>
            <a:off x="2933700" y="136526"/>
            <a:ext cx="8420100" cy="1257331"/>
          </a:xfrm>
        </p:spPr>
        <p:txBody>
          <a:bodyPr>
            <a:normAutofit fontScale="90000"/>
          </a:bodyPr>
          <a:lstStyle/>
          <a:p>
            <a:pPr algn="ctr"/>
            <a:br>
              <a:rPr lang="en-US" dirty="0"/>
            </a:br>
            <a:br>
              <a:rPr lang="en-US" dirty="0"/>
            </a:br>
            <a:r>
              <a:rPr lang="en-US" b="1" i="1" dirty="0"/>
              <a:t>Living well </a:t>
            </a:r>
            <a:r>
              <a:rPr lang="en-US" dirty="0"/>
              <a:t>leads to living long</a:t>
            </a:r>
            <a:br>
              <a:rPr lang="en-US" dirty="0"/>
            </a:br>
            <a:r>
              <a:rPr lang="en-US" dirty="0"/>
              <a:t>(eudaimonia/Flourishing)</a:t>
            </a:r>
            <a:br>
              <a:rPr lang="en-US" dirty="0"/>
            </a:br>
            <a:endParaRPr lang="en-US" dirty="0"/>
          </a:p>
        </p:txBody>
      </p:sp>
      <p:sp>
        <p:nvSpPr>
          <p:cNvPr id="3" name="Text Placeholder 2">
            <a:extLst>
              <a:ext uri="{FF2B5EF4-FFF2-40B4-BE49-F238E27FC236}">
                <a16:creationId xmlns:a16="http://schemas.microsoft.com/office/drawing/2014/main" id="{A8D5B65F-40A8-FA67-ABE0-ADE9425817D3}"/>
              </a:ext>
            </a:extLst>
          </p:cNvPr>
          <p:cNvSpPr>
            <a:spLocks noGrp="1"/>
          </p:cNvSpPr>
          <p:nvPr>
            <p:ph type="body" idx="1"/>
          </p:nvPr>
        </p:nvSpPr>
        <p:spPr>
          <a:xfrm>
            <a:off x="2933700" y="1134710"/>
            <a:ext cx="3924300" cy="508695"/>
          </a:xfrm>
        </p:spPr>
        <p:txBody>
          <a:bodyPr>
            <a:normAutofit/>
          </a:bodyPr>
          <a:lstStyle/>
          <a:p>
            <a:pPr algn="ctr"/>
            <a:r>
              <a:rPr lang="en-US" sz="2000" dirty="0"/>
              <a:t>Harvard Longevity Study</a:t>
            </a:r>
          </a:p>
        </p:txBody>
      </p:sp>
      <p:graphicFrame>
        <p:nvGraphicFramePr>
          <p:cNvPr id="8" name="Content Placeholder 7">
            <a:extLst>
              <a:ext uri="{FF2B5EF4-FFF2-40B4-BE49-F238E27FC236}">
                <a16:creationId xmlns:a16="http://schemas.microsoft.com/office/drawing/2014/main" id="{5765DE66-96DA-B651-06F6-B383DF2BAF9F}"/>
              </a:ext>
            </a:extLst>
          </p:cNvPr>
          <p:cNvGraphicFramePr>
            <a:graphicFrameLocks noGrp="1"/>
          </p:cNvGraphicFramePr>
          <p:nvPr>
            <p:ph sz="half" idx="13"/>
            <p:extLst>
              <p:ext uri="{D42A27DB-BD31-4B8C-83A1-F6EECF244321}">
                <p14:modId xmlns:p14="http://schemas.microsoft.com/office/powerpoint/2010/main" val="3374155005"/>
              </p:ext>
            </p:extLst>
          </p:nvPr>
        </p:nvGraphicFramePr>
        <p:xfrm>
          <a:off x="2933700" y="1588655"/>
          <a:ext cx="3943350" cy="52700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Text Placeholder 2">
            <a:extLst>
              <a:ext uri="{FF2B5EF4-FFF2-40B4-BE49-F238E27FC236}">
                <a16:creationId xmlns:a16="http://schemas.microsoft.com/office/drawing/2014/main" id="{0504C219-5245-5BE8-80B1-E2417A6A364C}"/>
              </a:ext>
            </a:extLst>
          </p:cNvPr>
          <p:cNvSpPr txBox="1">
            <a:spLocks/>
          </p:cNvSpPr>
          <p:nvPr/>
        </p:nvSpPr>
        <p:spPr>
          <a:xfrm>
            <a:off x="6951522" y="1141636"/>
            <a:ext cx="3924300" cy="707946"/>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lang="en-US" sz="1800" b="1" kern="1200" spc="50" baseline="0" dirty="0" smtClean="0">
                <a:solidFill>
                  <a:schemeClr val="tx1"/>
                </a:solidFill>
                <a:latin typeface="+mj-lt"/>
                <a:ea typeface="+mj-ea"/>
                <a:cs typeface="+mj-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sz="2000" dirty="0"/>
              <a:t>Intrapersonal &amp; Interpersonal Competence</a:t>
            </a:r>
          </a:p>
        </p:txBody>
      </p:sp>
      <p:graphicFrame>
        <p:nvGraphicFramePr>
          <p:cNvPr id="15" name="Content Placeholder 7">
            <a:extLst>
              <a:ext uri="{FF2B5EF4-FFF2-40B4-BE49-F238E27FC236}">
                <a16:creationId xmlns:a16="http://schemas.microsoft.com/office/drawing/2014/main" id="{C97315AF-3147-20F9-FCB7-9C807DE0CC71}"/>
              </a:ext>
            </a:extLst>
          </p:cNvPr>
          <p:cNvGraphicFramePr>
            <a:graphicFrameLocks/>
          </p:cNvGraphicFramePr>
          <p:nvPr>
            <p:extLst>
              <p:ext uri="{D42A27DB-BD31-4B8C-83A1-F6EECF244321}">
                <p14:modId xmlns:p14="http://schemas.microsoft.com/office/powerpoint/2010/main" val="2276672443"/>
              </p:ext>
            </p:extLst>
          </p:nvPr>
        </p:nvGraphicFramePr>
        <p:xfrm>
          <a:off x="6932472" y="1849582"/>
          <a:ext cx="4954728" cy="5262419"/>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2504172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4E592-42C6-1E42-AE1E-5F8067D6BB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2D3036-DE3E-EAA1-8A0D-002A7D0369E2}"/>
              </a:ext>
            </a:extLst>
          </p:cNvPr>
          <p:cNvSpPr>
            <a:spLocks noGrp="1"/>
          </p:cNvSpPr>
          <p:nvPr>
            <p:ph type="title"/>
          </p:nvPr>
        </p:nvSpPr>
        <p:spPr>
          <a:xfrm>
            <a:off x="420042" y="-753904"/>
            <a:ext cx="9953308" cy="1495583"/>
          </a:xfrm>
        </p:spPr>
        <p:txBody>
          <a:bodyPr/>
          <a:lstStyle/>
          <a:p>
            <a:r>
              <a:rPr lang="en-US" dirty="0"/>
              <a:t>Selected references</a:t>
            </a:r>
          </a:p>
        </p:txBody>
      </p:sp>
      <p:sp>
        <p:nvSpPr>
          <p:cNvPr id="14" name="Content Placeholder 13">
            <a:extLst>
              <a:ext uri="{FF2B5EF4-FFF2-40B4-BE49-F238E27FC236}">
                <a16:creationId xmlns:a16="http://schemas.microsoft.com/office/drawing/2014/main" id="{C8A48BBA-6032-4E67-DC8B-B6C8ECBE4A9F}"/>
              </a:ext>
            </a:extLst>
          </p:cNvPr>
          <p:cNvSpPr>
            <a:spLocks noGrp="1"/>
          </p:cNvSpPr>
          <p:nvPr>
            <p:ph sz="half" idx="14"/>
          </p:nvPr>
        </p:nvSpPr>
        <p:spPr>
          <a:xfrm>
            <a:off x="914400" y="1015999"/>
            <a:ext cx="10378439" cy="5705475"/>
          </a:xfrm>
        </p:spPr>
        <p:txBody>
          <a:bodyPr>
            <a:noAutofit/>
          </a:bodyPr>
          <a:lstStyle/>
          <a:p>
            <a:r>
              <a:rPr lang="en-US" dirty="0"/>
              <a:t>Ryan, R.M. &amp; Deci, E.L. (2020). Intrinsic and extrinsic motivation from a self-determination theory perspective: Definitions, theory, practices, and future directions. </a:t>
            </a:r>
            <a:r>
              <a:rPr lang="en-US" dirty="0">
                <a:hlinkClick r:id="rId3"/>
              </a:rPr>
              <a:t>Contemporary Educational Psychology 61: 101860</a:t>
            </a:r>
            <a:endParaRPr lang="en-US" dirty="0"/>
          </a:p>
          <a:p>
            <a:r>
              <a:rPr lang="en-US" dirty="0"/>
              <a:t>Ryan, R. M.&amp; Deci, E. L. (2000). Self-determination theory and the facilitation of intrinsic motivation, social development, and well-being.</a:t>
            </a:r>
            <a:r>
              <a:rPr lang="en-US" dirty="0">
                <a:solidFill>
                  <a:schemeClr val="accent5">
                    <a:lumMod val="75000"/>
                  </a:schemeClr>
                </a:solidFill>
                <a:uFill>
                  <a:solidFill>
                    <a:schemeClr val="accent5">
                      <a:lumMod val="75000"/>
                    </a:schemeClr>
                  </a:solidFill>
                </a:uFill>
              </a:rPr>
              <a:t> </a:t>
            </a:r>
            <a:r>
              <a:rPr lang="en-US" u="sng" dirty="0">
                <a:solidFill>
                  <a:schemeClr val="accent5">
                    <a:lumMod val="75000"/>
                  </a:schemeClr>
                </a:solidFill>
                <a:uFill>
                  <a:solidFill>
                    <a:schemeClr val="accent5">
                      <a:lumMod val="75000"/>
                    </a:schemeClr>
                  </a:solidFill>
                </a:uFill>
              </a:rPr>
              <a:t>American Psychologis</a:t>
            </a:r>
            <a:r>
              <a:rPr lang="en-US" u="sng" dirty="0">
                <a:solidFill>
                  <a:schemeClr val="accent5">
                    <a:lumMod val="75000"/>
                  </a:schemeClr>
                </a:solidFill>
              </a:rPr>
              <a:t>t</a:t>
            </a:r>
            <a:r>
              <a:rPr lang="en-US" dirty="0"/>
              <a:t>. 55 (1): 68–78. </a:t>
            </a:r>
            <a:r>
              <a:rPr lang="en-US" u="sng" dirty="0">
                <a:hlinkClick r:id="rId4" tooltip="Doi (identifier)"/>
              </a:rPr>
              <a:t>doi</a:t>
            </a:r>
            <a:r>
              <a:rPr lang="en-US" dirty="0"/>
              <a:t>:</a:t>
            </a:r>
            <a:r>
              <a:rPr lang="en-US" u="sng" dirty="0">
                <a:hlinkClick r:id="rId5"/>
              </a:rPr>
              <a:t>10.1037/0003-066X.55.1.68</a:t>
            </a:r>
            <a:r>
              <a:rPr lang="en-US" dirty="0"/>
              <a:t>. </a:t>
            </a:r>
            <a:r>
              <a:rPr lang="en-US" u="sng" dirty="0">
                <a:hlinkClick r:id="rId6" tooltip="Hdl (identifier)"/>
              </a:rPr>
              <a:t>hdl</a:t>
            </a:r>
            <a:r>
              <a:rPr lang="en-US" dirty="0"/>
              <a:t>:</a:t>
            </a:r>
            <a:r>
              <a:rPr lang="en-US" u="sng" dirty="0">
                <a:hlinkClick r:id="rId7"/>
              </a:rPr>
              <a:t>20.500.12749/2107</a:t>
            </a:r>
            <a:r>
              <a:rPr lang="en-US" dirty="0"/>
              <a:t>. </a:t>
            </a:r>
            <a:r>
              <a:rPr lang="en-US" u="sng" dirty="0">
                <a:hlinkClick r:id="rId8" tooltip="PMID (identifier)"/>
              </a:rPr>
              <a:t>PMID</a:t>
            </a:r>
            <a:r>
              <a:rPr lang="en-US" dirty="0"/>
              <a:t> </a:t>
            </a:r>
            <a:r>
              <a:rPr lang="en-US" u="sng" dirty="0">
                <a:hlinkClick r:id="rId9"/>
              </a:rPr>
              <a:t>11392867</a:t>
            </a:r>
            <a:r>
              <a:rPr lang="en-US" dirty="0"/>
              <a:t>. </a:t>
            </a:r>
            <a:r>
              <a:rPr lang="en-US" u="sng" dirty="0">
                <a:hlinkClick r:id="rId10" tooltip="S2CID (identifier)"/>
              </a:rPr>
              <a:t>S2CID</a:t>
            </a:r>
            <a:r>
              <a:rPr lang="en-US" dirty="0"/>
              <a:t> </a:t>
            </a:r>
            <a:r>
              <a:rPr lang="en-US" u="sng" dirty="0">
                <a:hlinkClick r:id="rId11"/>
              </a:rPr>
              <a:t>1887672</a:t>
            </a:r>
            <a:r>
              <a:rPr lang="en-US" dirty="0"/>
              <a:t>.</a:t>
            </a:r>
          </a:p>
          <a:p>
            <a:r>
              <a:rPr lang="en-US" dirty="0"/>
              <a:t>Ryan, R. M. &amp; Deci, E. L. (2017). </a:t>
            </a:r>
            <a:r>
              <a:rPr lang="en-US" i="1" dirty="0"/>
              <a:t>Self-determination theory: Basic psychological needs in motivation, development, and wellness</a:t>
            </a:r>
            <a:r>
              <a:rPr lang="en-US" dirty="0"/>
              <a:t>. New York: Guilford Publishing.</a:t>
            </a:r>
          </a:p>
          <a:p>
            <a:r>
              <a:rPr lang="en-US" dirty="0"/>
              <a:t>Deci, E.L. &amp; Richard M. Ryan, R.M. (1985</a:t>
            </a:r>
            <a:r>
              <a:rPr lang="en-US" i="1" dirty="0"/>
              <a:t>). Intrinsic Motivation and Self-Determination in Human Behavior. </a:t>
            </a:r>
            <a:r>
              <a:rPr lang="en-US" u="sng" dirty="0">
                <a:hlinkClick r:id="rId12"/>
              </a:rPr>
              <a:t>Perspectives in Social Psychology</a:t>
            </a:r>
            <a:r>
              <a:rPr lang="en-US" dirty="0"/>
              <a:t>. Springer New York, NY </a:t>
            </a:r>
          </a:p>
          <a:p>
            <a:r>
              <a:rPr lang="en-US" u="sng" dirty="0">
                <a:hlinkClick r:id="rId13"/>
              </a:rPr>
              <a:t>https://doi.org/10.1007/978-1-4899-2271-7</a:t>
            </a:r>
            <a:endParaRPr lang="en-US" dirty="0"/>
          </a:p>
          <a:p>
            <a:r>
              <a:rPr lang="en-US" kern="600" dirty="0"/>
              <a:t>Hardcover ISBN978-0-306-42022-1 Published: 31 August 1985</a:t>
            </a:r>
          </a:p>
          <a:p>
            <a:r>
              <a:rPr lang="en-US" kern="600" dirty="0"/>
              <a:t>Softcover ISBN978-1-4899-2273-1 Published: 30 May 2013</a:t>
            </a:r>
          </a:p>
          <a:p>
            <a:r>
              <a:rPr lang="en-US" kern="600" dirty="0"/>
              <a:t>eBook ISBN978-1-4899-2271-7 Published: 29 June 2013</a:t>
            </a:r>
          </a:p>
          <a:p>
            <a:r>
              <a:rPr lang="en-US" kern="600" dirty="0"/>
              <a:t>Edition Number1, Number of Pages 372</a:t>
            </a:r>
            <a:endParaRPr lang="en-US" dirty="0"/>
          </a:p>
          <a:p>
            <a:endParaRPr lang="en-US" dirty="0"/>
          </a:p>
        </p:txBody>
      </p:sp>
      <p:sp>
        <p:nvSpPr>
          <p:cNvPr id="68" name="Slide Number Placeholder 67">
            <a:extLst>
              <a:ext uri="{FF2B5EF4-FFF2-40B4-BE49-F238E27FC236}">
                <a16:creationId xmlns:a16="http://schemas.microsoft.com/office/drawing/2014/main" id="{DC61A730-32ED-AA16-0710-66C1D61AB95F}"/>
              </a:ext>
            </a:extLst>
          </p:cNvPr>
          <p:cNvSpPr>
            <a:spLocks noGrp="1"/>
          </p:cNvSpPr>
          <p:nvPr>
            <p:ph type="sldNum" sz="quarter" idx="13"/>
          </p:nvPr>
        </p:nvSpPr>
        <p:spPr>
          <a:xfrm>
            <a:off x="10373350" y="6356349"/>
            <a:ext cx="987552" cy="365125"/>
          </a:xfrm>
        </p:spPr>
        <p:txBody>
          <a:bodyPr/>
          <a:lstStyle/>
          <a:p>
            <a:fld id="{A49DFD55-3C28-40EF-9E31-A92D2E4017FF}" type="slidenum">
              <a:rPr lang="en-US" smtClean="0"/>
              <a:pPr/>
              <a:t>11</a:t>
            </a:fld>
            <a:endParaRPr lang="en-US" dirty="0"/>
          </a:p>
        </p:txBody>
      </p:sp>
      <p:sp>
        <p:nvSpPr>
          <p:cNvPr id="3" name="Title 1">
            <a:extLst>
              <a:ext uri="{FF2B5EF4-FFF2-40B4-BE49-F238E27FC236}">
                <a16:creationId xmlns:a16="http://schemas.microsoft.com/office/drawing/2014/main" id="{9BA77577-B869-14D0-0DEC-65D43B5EE0E7}"/>
              </a:ext>
            </a:extLst>
          </p:cNvPr>
          <p:cNvSpPr txBox="1">
            <a:spLocks/>
          </p:cNvSpPr>
          <p:nvPr/>
        </p:nvSpPr>
        <p:spPr>
          <a:xfrm>
            <a:off x="9700190" y="6466033"/>
            <a:ext cx="2491810" cy="39260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kern="1200" cap="all" spc="150" baseline="0">
                <a:solidFill>
                  <a:schemeClr val="tx1"/>
                </a:solidFill>
                <a:latin typeface="+mj-lt"/>
                <a:ea typeface="+mj-ea"/>
                <a:cs typeface="+mj-cs"/>
              </a:defRPr>
            </a:lvl1pPr>
          </a:lstStyle>
          <a:p>
            <a:r>
              <a:rPr lang="en-US" sz="1200" dirty="0"/>
              <a:t>Dale Smalley, Feb/2026</a:t>
            </a:r>
          </a:p>
        </p:txBody>
      </p:sp>
    </p:spTree>
    <p:extLst>
      <p:ext uri="{BB962C8B-B14F-4D97-AF65-F5344CB8AC3E}">
        <p14:creationId xmlns:p14="http://schemas.microsoft.com/office/powerpoint/2010/main" val="3267695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64F22112-C54E-92AE-DEAF-95F037CED31E}"/>
              </a:ext>
            </a:extLst>
          </p:cNvPr>
          <p:cNvSpPr>
            <a:spLocks noGrp="1"/>
          </p:cNvSpPr>
          <p:nvPr>
            <p:ph type="subTitle" idx="1"/>
          </p:nvPr>
        </p:nvSpPr>
        <p:spPr>
          <a:xfrm>
            <a:off x="0" y="1"/>
            <a:ext cx="12192000" cy="6858000"/>
          </a:xfrm>
        </p:spPr>
        <p:txBody>
          <a:bodyPr>
            <a:normAutofit/>
          </a:bodyPr>
          <a:lstStyle/>
          <a:p>
            <a:pPr>
              <a:lnSpc>
                <a:spcPct val="100000"/>
              </a:lnSpc>
            </a:pPr>
            <a:endParaRPr lang="en-US" dirty="0"/>
          </a:p>
          <a:p>
            <a:pPr>
              <a:lnSpc>
                <a:spcPct val="100000"/>
              </a:lnSpc>
            </a:pPr>
            <a:r>
              <a:rPr lang="pl-PL" dirty="0"/>
              <a:t>Gagné, M., Deci, E. L., &amp; Ryan, R. M. (2018). </a:t>
            </a:r>
            <a:r>
              <a:rPr lang="en-US" dirty="0"/>
              <a:t>Self-determination theory applied to work motivation and organizational behavior. In D. S. Ones, N. Anderson, C. </a:t>
            </a:r>
            <a:r>
              <a:rPr lang="en-US" dirty="0" err="1"/>
              <a:t>Viswesvaran</a:t>
            </a:r>
            <a:r>
              <a:rPr lang="en-US" dirty="0"/>
              <a:t>, &amp; H. K. </a:t>
            </a:r>
            <a:r>
              <a:rPr lang="en-US" dirty="0" err="1"/>
              <a:t>Sinangil</a:t>
            </a:r>
            <a:r>
              <a:rPr lang="en-US" dirty="0"/>
              <a:t> (Eds.), </a:t>
            </a:r>
            <a:r>
              <a:rPr lang="en-US" i="1" dirty="0"/>
              <a:t>The SAGE handbook of industrial, work &amp; organizational psychology: Organizational psychology</a:t>
            </a:r>
            <a:r>
              <a:rPr lang="en-US" dirty="0"/>
              <a:t> (2nd ed., pp. 97–121). Sage Reference.</a:t>
            </a:r>
          </a:p>
          <a:p>
            <a:r>
              <a:rPr lang="en-US" dirty="0"/>
              <a:t>Abstract: Self-determination theory (SDT) is a broad theory of human motivation that has developed over the last forty years to become an important framework in many fields of psychology, including organizational psychology. The development testing, elaboration, and refinement of SDT has proceeded for more than forty years, initially focusing on intrinsic motivation and examining its antecedents and consequences. This led quickly to examining the relations between intrinsic and extrinsic motivation and in turn to differentiating types of extrinsic motivation in terms of the concept of autonomy. This chapter reviews research and theory that used the motivational differentiation to provide insight into a range of phenomena that have been observed in workplaces and other organizational venues. More specifically, it presents six mini-theories that make up SDT, reviews empirical support for each of the mini-theories, and discusses their relevance to the workplace. The six mini-theories are: basic psychological needs theory; cognitive evaluation theory; organismic integration theory; causality orientations theory; goal content theory; and relationships motivation theory. Simply stated, SDT has manifold applications in business settings, especially because of its ready translations to practice. (</a:t>
            </a:r>
            <a:r>
              <a:rPr lang="en-US" dirty="0" err="1"/>
              <a:t>PsycInfo</a:t>
            </a:r>
            <a:r>
              <a:rPr lang="en-US" dirty="0"/>
              <a:t> Database Record (c) 2025 APA, all rights reserved)     </a:t>
            </a:r>
          </a:p>
          <a:p>
            <a:endParaRPr lang="en-US" dirty="0"/>
          </a:p>
        </p:txBody>
      </p:sp>
      <p:sp>
        <p:nvSpPr>
          <p:cNvPr id="4" name="Slide Number Placeholder 3">
            <a:extLst>
              <a:ext uri="{FF2B5EF4-FFF2-40B4-BE49-F238E27FC236}">
                <a16:creationId xmlns:a16="http://schemas.microsoft.com/office/drawing/2014/main" id="{7908FA5E-DECE-683D-6D2B-FA6A789B4694}"/>
              </a:ext>
            </a:extLst>
          </p:cNvPr>
          <p:cNvSpPr>
            <a:spLocks noGrp="1"/>
          </p:cNvSpPr>
          <p:nvPr>
            <p:ph type="sldNum" sz="quarter" idx="12"/>
          </p:nvPr>
        </p:nvSpPr>
        <p:spPr/>
        <p:txBody>
          <a:bodyPr/>
          <a:lstStyle/>
          <a:p>
            <a:fld id="{A49DFD55-3C28-40EF-9E31-A92D2E4017FF}" type="slidenum">
              <a:rPr lang="en-US" smtClean="0"/>
              <a:pPr/>
              <a:t>12</a:t>
            </a:fld>
            <a:endParaRPr lang="en-US" dirty="0"/>
          </a:p>
        </p:txBody>
      </p:sp>
      <p:sp>
        <p:nvSpPr>
          <p:cNvPr id="5" name="Title 1">
            <a:extLst>
              <a:ext uri="{FF2B5EF4-FFF2-40B4-BE49-F238E27FC236}">
                <a16:creationId xmlns:a16="http://schemas.microsoft.com/office/drawing/2014/main" id="{C87120F8-99E4-36F5-6849-02AA1F332F0F}"/>
              </a:ext>
            </a:extLst>
          </p:cNvPr>
          <p:cNvSpPr txBox="1">
            <a:spLocks/>
          </p:cNvSpPr>
          <p:nvPr/>
        </p:nvSpPr>
        <p:spPr>
          <a:xfrm>
            <a:off x="9700190" y="6466033"/>
            <a:ext cx="2491810" cy="39260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kern="1200" cap="all" spc="150" baseline="0">
                <a:solidFill>
                  <a:schemeClr val="tx1"/>
                </a:solidFill>
                <a:latin typeface="+mj-lt"/>
                <a:ea typeface="+mj-ea"/>
                <a:cs typeface="+mj-cs"/>
              </a:defRPr>
            </a:lvl1pPr>
          </a:lstStyle>
          <a:p>
            <a:r>
              <a:rPr lang="en-US" sz="1200" dirty="0">
                <a:solidFill>
                  <a:schemeClr val="bg1"/>
                </a:solidFill>
              </a:rPr>
              <a:t>Dale Smalley, Feb/2026</a:t>
            </a:r>
          </a:p>
        </p:txBody>
      </p:sp>
    </p:spTree>
    <p:extLst>
      <p:ext uri="{BB962C8B-B14F-4D97-AF65-F5344CB8AC3E}">
        <p14:creationId xmlns:p14="http://schemas.microsoft.com/office/powerpoint/2010/main" val="1148068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E8803-569F-37E4-88C9-7450265B1608}"/>
              </a:ext>
            </a:extLst>
          </p:cNvPr>
          <p:cNvSpPr>
            <a:spLocks noGrp="1"/>
          </p:cNvSpPr>
          <p:nvPr>
            <p:ph type="title"/>
          </p:nvPr>
        </p:nvSpPr>
        <p:spPr>
          <a:xfrm>
            <a:off x="838200" y="305424"/>
            <a:ext cx="10515600" cy="1173699"/>
          </a:xfrm>
        </p:spPr>
        <p:txBody>
          <a:bodyPr>
            <a:normAutofit fontScale="90000"/>
          </a:bodyPr>
          <a:lstStyle/>
          <a:p>
            <a:r>
              <a:rPr lang="en-US" i="1" dirty="0"/>
              <a:t>The World is too much with us</a:t>
            </a:r>
            <a:br>
              <a:rPr lang="en-US" i="1" dirty="0"/>
            </a:br>
            <a:r>
              <a:rPr lang="en-US" dirty="0"/>
              <a:t>by</a:t>
            </a:r>
            <a:br>
              <a:rPr lang="en-US" dirty="0"/>
            </a:br>
            <a:r>
              <a:rPr lang="en-US" dirty="0"/>
              <a:t>William Wordsworth (1807)</a:t>
            </a:r>
          </a:p>
        </p:txBody>
      </p:sp>
      <p:sp>
        <p:nvSpPr>
          <p:cNvPr id="4" name="Slide Number Placeholder 3">
            <a:extLst>
              <a:ext uri="{FF2B5EF4-FFF2-40B4-BE49-F238E27FC236}">
                <a16:creationId xmlns:a16="http://schemas.microsoft.com/office/drawing/2014/main" id="{974FDDF9-F0DB-B37D-A789-3323BC83520B}"/>
              </a:ext>
            </a:extLst>
          </p:cNvPr>
          <p:cNvSpPr>
            <a:spLocks noGrp="1"/>
          </p:cNvSpPr>
          <p:nvPr>
            <p:ph type="sldNum" sz="quarter" idx="12"/>
          </p:nvPr>
        </p:nvSpPr>
        <p:spPr/>
        <p:txBody>
          <a:bodyPr/>
          <a:lstStyle/>
          <a:p>
            <a:fld id="{A49DFD55-3C28-40EF-9E31-A92D2E4017FF}" type="slidenum">
              <a:rPr lang="en-US" smtClean="0"/>
              <a:pPr/>
              <a:t>13</a:t>
            </a:fld>
            <a:endParaRPr lang="en-US" dirty="0"/>
          </a:p>
        </p:txBody>
      </p:sp>
      <p:sp>
        <p:nvSpPr>
          <p:cNvPr id="5" name="TextBox 4">
            <a:extLst>
              <a:ext uri="{FF2B5EF4-FFF2-40B4-BE49-F238E27FC236}">
                <a16:creationId xmlns:a16="http://schemas.microsoft.com/office/drawing/2014/main" id="{23F6C276-DF9D-1CC7-4A1E-DB7AC3064EC0}"/>
              </a:ext>
            </a:extLst>
          </p:cNvPr>
          <p:cNvSpPr txBox="1"/>
          <p:nvPr/>
        </p:nvSpPr>
        <p:spPr>
          <a:xfrm>
            <a:off x="2622882" y="1503186"/>
            <a:ext cx="7483641" cy="5262979"/>
          </a:xfrm>
          <a:prstGeom prst="rect">
            <a:avLst/>
          </a:prstGeom>
          <a:noFill/>
        </p:spPr>
        <p:txBody>
          <a:bodyPr wrap="square" rtlCol="0">
            <a:spAutoFit/>
          </a:bodyPr>
          <a:lstStyle/>
          <a:p>
            <a:r>
              <a:rPr lang="en-US" sz="2400" i="1" dirty="0"/>
              <a:t>The world is too much with us; late and soon,</a:t>
            </a:r>
            <a:endParaRPr lang="en-US" sz="2400" dirty="0"/>
          </a:p>
          <a:p>
            <a:r>
              <a:rPr lang="en-US" sz="2400" i="1" dirty="0"/>
              <a:t>Getting and spending, we lay waste our powers;—</a:t>
            </a:r>
            <a:endParaRPr lang="en-US" sz="2400" dirty="0"/>
          </a:p>
          <a:p>
            <a:r>
              <a:rPr lang="en-US" sz="2400" i="1" dirty="0"/>
              <a:t>Little we see in Nature that is ours;</a:t>
            </a:r>
            <a:endParaRPr lang="en-US" sz="2400" dirty="0"/>
          </a:p>
          <a:p>
            <a:r>
              <a:rPr lang="en-US" sz="2400" i="1" dirty="0"/>
              <a:t>We have given our hearts away, a sordid boon!</a:t>
            </a:r>
            <a:endParaRPr lang="en-US" sz="2400" dirty="0"/>
          </a:p>
          <a:p>
            <a:r>
              <a:rPr lang="en-US" sz="2400" i="1" dirty="0"/>
              <a:t>This Sea that bares her bosom to the moon;</a:t>
            </a:r>
            <a:endParaRPr lang="en-US" sz="2400" dirty="0"/>
          </a:p>
          <a:p>
            <a:r>
              <a:rPr lang="en-US" sz="2400" i="1" dirty="0"/>
              <a:t>The winds that will be howling at all hours,</a:t>
            </a:r>
            <a:endParaRPr lang="en-US" sz="2400" dirty="0"/>
          </a:p>
          <a:p>
            <a:r>
              <a:rPr lang="en-US" sz="2400" i="1" dirty="0"/>
              <a:t>And are up-gathered now like sleeping flowers;</a:t>
            </a:r>
            <a:endParaRPr lang="en-US" sz="2400" dirty="0"/>
          </a:p>
          <a:p>
            <a:r>
              <a:rPr lang="en-US" sz="2400" i="1" dirty="0"/>
              <a:t>For this, for everything, we are out of tune;</a:t>
            </a:r>
            <a:endParaRPr lang="en-US" sz="2400" dirty="0"/>
          </a:p>
          <a:p>
            <a:r>
              <a:rPr lang="en-US" sz="2400" i="1" dirty="0"/>
              <a:t>It moves us not. Great God! I’d rather be</a:t>
            </a:r>
            <a:endParaRPr lang="en-US" sz="2400" dirty="0"/>
          </a:p>
          <a:p>
            <a:r>
              <a:rPr lang="en-US" sz="2400" i="1" dirty="0"/>
              <a:t>A Pagan suckled in a creed outworn;</a:t>
            </a:r>
            <a:endParaRPr lang="en-US" sz="2400" dirty="0"/>
          </a:p>
          <a:p>
            <a:r>
              <a:rPr lang="en-US" sz="2400" i="1" dirty="0"/>
              <a:t>So might I, standing on this pleasant lea,</a:t>
            </a:r>
            <a:endParaRPr lang="en-US" sz="2400" dirty="0"/>
          </a:p>
          <a:p>
            <a:r>
              <a:rPr lang="en-US" sz="2400" i="1" dirty="0"/>
              <a:t>Have glimpses that would make me less forlorn;</a:t>
            </a:r>
            <a:endParaRPr lang="en-US" sz="2400" dirty="0"/>
          </a:p>
          <a:p>
            <a:r>
              <a:rPr lang="en-US" sz="2400" i="1" dirty="0"/>
              <a:t>Have sight of Proteus rising from the sea;</a:t>
            </a:r>
            <a:endParaRPr lang="en-US" sz="2400" dirty="0"/>
          </a:p>
          <a:p>
            <a:r>
              <a:rPr lang="en-US" sz="2400" i="1" dirty="0"/>
              <a:t>Or hear old Triton blow his </a:t>
            </a:r>
            <a:r>
              <a:rPr lang="en-US" sz="2400" i="1" dirty="0" err="1"/>
              <a:t>wreathèd</a:t>
            </a:r>
            <a:r>
              <a:rPr lang="en-US" sz="2400" i="1" dirty="0"/>
              <a:t> horn.</a:t>
            </a:r>
            <a:endParaRPr lang="en-US" sz="2400" dirty="0"/>
          </a:p>
        </p:txBody>
      </p:sp>
    </p:spTree>
    <p:extLst>
      <p:ext uri="{BB962C8B-B14F-4D97-AF65-F5344CB8AC3E}">
        <p14:creationId xmlns:p14="http://schemas.microsoft.com/office/powerpoint/2010/main" val="3187423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F1EDE-5423-435C-B149-87AB1BC22B83}"/>
              </a:ext>
            </a:extLst>
          </p:cNvPr>
          <p:cNvSpPr>
            <a:spLocks noGrp="1"/>
          </p:cNvSpPr>
          <p:nvPr>
            <p:ph type="ctrTitle"/>
          </p:nvPr>
        </p:nvSpPr>
        <p:spPr>
          <a:xfrm>
            <a:off x="4267200" y="1615736"/>
            <a:ext cx="4179570" cy="1524735"/>
          </a:xfrm>
        </p:spPr>
        <p:txBody>
          <a:bodyPr/>
          <a:lstStyle/>
          <a:p>
            <a:r>
              <a:rPr lang="en-US" dirty="0"/>
              <a:t>THANK YOU</a:t>
            </a:r>
          </a:p>
        </p:txBody>
      </p:sp>
      <p:sp>
        <p:nvSpPr>
          <p:cNvPr id="3" name="Subtitle 2">
            <a:extLst>
              <a:ext uri="{FF2B5EF4-FFF2-40B4-BE49-F238E27FC236}">
                <a16:creationId xmlns:a16="http://schemas.microsoft.com/office/drawing/2014/main" id="{AF64C29E-DF30-4DC6-AB95-2016F9A703B6}"/>
              </a:ext>
            </a:extLst>
          </p:cNvPr>
          <p:cNvSpPr>
            <a:spLocks noGrp="1"/>
          </p:cNvSpPr>
          <p:nvPr>
            <p:ph type="subTitle" idx="1"/>
          </p:nvPr>
        </p:nvSpPr>
        <p:spPr>
          <a:xfrm>
            <a:off x="4267200" y="3238103"/>
            <a:ext cx="4179570" cy="2850181"/>
          </a:xfrm>
        </p:spPr>
        <p:txBody>
          <a:bodyPr>
            <a:noAutofit/>
          </a:bodyPr>
          <a:lstStyle/>
          <a:p>
            <a:r>
              <a:rPr lang="en-US" dirty="0"/>
              <a:t>Monte Dale Smalley</a:t>
            </a:r>
          </a:p>
          <a:p>
            <a:r>
              <a:rPr lang="en-US" dirty="0"/>
              <a:t>+1 804.852.8051</a:t>
            </a:r>
          </a:p>
          <a:p>
            <a:r>
              <a:rPr lang="en-US" dirty="0"/>
              <a:t>mdalesmalley@gmail.com</a:t>
            </a:r>
          </a:p>
        </p:txBody>
      </p:sp>
      <p:sp>
        <p:nvSpPr>
          <p:cNvPr id="6" name="Slide Number Placeholder 5">
            <a:extLst>
              <a:ext uri="{FF2B5EF4-FFF2-40B4-BE49-F238E27FC236}">
                <a16:creationId xmlns:a16="http://schemas.microsoft.com/office/drawing/2014/main" id="{4C127D99-645F-4FCF-9573-FDFE2A344FA9}"/>
              </a:ext>
            </a:extLst>
          </p:cNvPr>
          <p:cNvSpPr>
            <a:spLocks noGrp="1"/>
          </p:cNvSpPr>
          <p:nvPr>
            <p:ph type="sldNum" sz="quarter" idx="12"/>
          </p:nvPr>
        </p:nvSpPr>
        <p:spPr>
          <a:xfrm>
            <a:off x="9579428" y="6356350"/>
            <a:ext cx="1774371" cy="365125"/>
          </a:xfrm>
        </p:spPr>
        <p:txBody>
          <a:bodyPr/>
          <a:lstStyle/>
          <a:p>
            <a:fld id="{A49DFD55-3C28-40EF-9E31-A92D2E4017FF}" type="slidenum">
              <a:rPr lang="en-US" smtClean="0"/>
              <a:pPr/>
              <a:t>14</a:t>
            </a:fld>
            <a:endParaRPr lang="en-US" dirty="0"/>
          </a:p>
        </p:txBody>
      </p:sp>
    </p:spTree>
    <p:extLst>
      <p:ext uri="{BB962C8B-B14F-4D97-AF65-F5344CB8AC3E}">
        <p14:creationId xmlns:p14="http://schemas.microsoft.com/office/powerpoint/2010/main" val="1969787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2731C-311B-46F7-A865-6C3AF6B09A47}"/>
              </a:ext>
            </a:extLst>
          </p:cNvPr>
          <p:cNvSpPr>
            <a:spLocks noGrp="1"/>
          </p:cNvSpPr>
          <p:nvPr>
            <p:ph type="title"/>
          </p:nvPr>
        </p:nvSpPr>
        <p:spPr>
          <a:xfrm>
            <a:off x="1299528" y="436411"/>
            <a:ext cx="7288282" cy="720757"/>
          </a:xfrm>
        </p:spPr>
        <p:txBody>
          <a:bodyPr/>
          <a:lstStyle/>
          <a:p>
            <a:r>
              <a:rPr lang="en-US" dirty="0" err="1"/>
              <a:t>Sdt</a:t>
            </a:r>
            <a:r>
              <a:rPr lang="en-US" dirty="0"/>
              <a:t> Background</a:t>
            </a:r>
          </a:p>
        </p:txBody>
      </p:sp>
      <p:sp>
        <p:nvSpPr>
          <p:cNvPr id="3" name="Text Placeholder 2">
            <a:extLst>
              <a:ext uri="{FF2B5EF4-FFF2-40B4-BE49-F238E27FC236}">
                <a16:creationId xmlns:a16="http://schemas.microsoft.com/office/drawing/2014/main" id="{9D5232F9-FD00-464A-9F17-619C91AEF8F3}"/>
              </a:ext>
            </a:extLst>
          </p:cNvPr>
          <p:cNvSpPr>
            <a:spLocks noGrp="1"/>
          </p:cNvSpPr>
          <p:nvPr>
            <p:ph sz="half" idx="2"/>
          </p:nvPr>
        </p:nvSpPr>
        <p:spPr>
          <a:xfrm>
            <a:off x="1299598" y="1157167"/>
            <a:ext cx="7288212" cy="5199181"/>
          </a:xfrm>
        </p:spPr>
        <p:txBody>
          <a:bodyPr>
            <a:noAutofit/>
          </a:bodyPr>
          <a:lstStyle/>
          <a:p>
            <a:pPr lvl="1"/>
            <a:r>
              <a:rPr lang="en-US" sz="2400" dirty="0"/>
              <a:t>Developed by Dr. Edward Deci and Dr. Richard Ryan while professors at the University of Rochester, New York </a:t>
            </a:r>
          </a:p>
          <a:p>
            <a:pPr lvl="1"/>
            <a:r>
              <a:rPr lang="en-US" sz="2400" dirty="0"/>
              <a:t>SDT evolved from research on intrinsic and extrinsic motivation during the 1970s and 1980s</a:t>
            </a:r>
          </a:p>
          <a:p>
            <a:pPr lvl="1"/>
            <a:r>
              <a:rPr lang="en-US" sz="2400" dirty="0"/>
              <a:t>Formally presented as a theory in a seminal book published in 1985</a:t>
            </a:r>
            <a:endParaRPr lang="en-US" sz="2400" i="1" dirty="0"/>
          </a:p>
          <a:p>
            <a:pPr lvl="1"/>
            <a:r>
              <a:rPr lang="en-US" sz="2400" dirty="0"/>
              <a:t>Deci and Ryan published a landmark article in 2000 (</a:t>
            </a:r>
            <a:r>
              <a:rPr lang="en-US" sz="2400" i="1" dirty="0"/>
              <a:t>American Psychologist) </a:t>
            </a:r>
            <a:r>
              <a:rPr lang="en-US" sz="2400" dirty="0"/>
              <a:t>presenting SDT as an organismic metatheory</a:t>
            </a:r>
            <a:endParaRPr lang="en-US" sz="2400" i="1" dirty="0"/>
          </a:p>
          <a:p>
            <a:pPr lvl="1"/>
            <a:r>
              <a:rPr lang="en-US" sz="2400" dirty="0"/>
              <a:t>Over 2,000 </a:t>
            </a:r>
            <a:r>
              <a:rPr lang="en-US" sz="2400" u="sng" dirty="0"/>
              <a:t>research</a:t>
            </a:r>
            <a:r>
              <a:rPr lang="en-US" sz="2400" dirty="0"/>
              <a:t> studies have been published re: SDT including several meta-analytic reviews </a:t>
            </a:r>
          </a:p>
        </p:txBody>
      </p:sp>
      <p:sp>
        <p:nvSpPr>
          <p:cNvPr id="14" name="Slide Number Placeholder 5">
            <a:extLst>
              <a:ext uri="{FF2B5EF4-FFF2-40B4-BE49-F238E27FC236}">
                <a16:creationId xmlns:a16="http://schemas.microsoft.com/office/drawing/2014/main" id="{ECE635A2-70B8-3EAB-6A18-952B02EBAA1E}"/>
              </a:ext>
            </a:extLst>
          </p:cNvPr>
          <p:cNvSpPr>
            <a:spLocks noGrp="1"/>
          </p:cNvSpPr>
          <p:nvPr>
            <p:ph type="sldNum" sz="quarter" idx="12"/>
          </p:nvPr>
        </p:nvSpPr>
        <p:spPr>
          <a:xfrm>
            <a:off x="10373350" y="6356349"/>
            <a:ext cx="987552" cy="365125"/>
          </a:xfrm>
        </p:spPr>
        <p:txBody>
          <a:bodyPr/>
          <a:lstStyle/>
          <a:p>
            <a:fld id="{A49DFD55-3C28-40EF-9E31-A92D2E4017FF}" type="slidenum">
              <a:rPr lang="en-US" smtClean="0"/>
              <a:pPr/>
              <a:t>2</a:t>
            </a:fld>
            <a:endParaRPr lang="en-US" dirty="0"/>
          </a:p>
        </p:txBody>
      </p:sp>
      <p:sp>
        <p:nvSpPr>
          <p:cNvPr id="4" name="Title 1">
            <a:extLst>
              <a:ext uri="{FF2B5EF4-FFF2-40B4-BE49-F238E27FC236}">
                <a16:creationId xmlns:a16="http://schemas.microsoft.com/office/drawing/2014/main" id="{9C476318-2FA6-AE50-1899-FD4E5788D3BA}"/>
              </a:ext>
            </a:extLst>
          </p:cNvPr>
          <p:cNvSpPr txBox="1">
            <a:spLocks/>
          </p:cNvSpPr>
          <p:nvPr/>
        </p:nvSpPr>
        <p:spPr>
          <a:xfrm>
            <a:off x="9700190" y="6328873"/>
            <a:ext cx="2491810" cy="39260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kern="1200" cap="all" spc="150" baseline="0">
                <a:solidFill>
                  <a:schemeClr val="tx1"/>
                </a:solidFill>
                <a:latin typeface="+mj-lt"/>
                <a:ea typeface="+mj-ea"/>
                <a:cs typeface="+mj-cs"/>
              </a:defRPr>
            </a:lvl1pPr>
          </a:lstStyle>
          <a:p>
            <a:r>
              <a:rPr lang="en-US" sz="1200" dirty="0"/>
              <a:t>Dale Smalley, Feb/2026</a:t>
            </a:r>
          </a:p>
        </p:txBody>
      </p:sp>
    </p:spTree>
    <p:extLst>
      <p:ext uri="{BB962C8B-B14F-4D97-AF65-F5344CB8AC3E}">
        <p14:creationId xmlns:p14="http://schemas.microsoft.com/office/powerpoint/2010/main" val="3571516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1284E5-91B1-BDF4-DEB8-DBE4E30DBA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1B2E6D-B035-9551-3478-38808FBB055B}"/>
              </a:ext>
            </a:extLst>
          </p:cNvPr>
          <p:cNvSpPr>
            <a:spLocks noGrp="1"/>
          </p:cNvSpPr>
          <p:nvPr>
            <p:ph type="title"/>
          </p:nvPr>
        </p:nvSpPr>
        <p:spPr>
          <a:xfrm>
            <a:off x="1093788" y="436411"/>
            <a:ext cx="7288282" cy="720757"/>
          </a:xfrm>
        </p:spPr>
        <p:txBody>
          <a:bodyPr/>
          <a:lstStyle/>
          <a:p>
            <a:r>
              <a:rPr lang="en-US" dirty="0"/>
              <a:t>Elements</a:t>
            </a:r>
          </a:p>
        </p:txBody>
      </p:sp>
      <p:sp>
        <p:nvSpPr>
          <p:cNvPr id="3" name="Text Placeholder 2">
            <a:extLst>
              <a:ext uri="{FF2B5EF4-FFF2-40B4-BE49-F238E27FC236}">
                <a16:creationId xmlns:a16="http://schemas.microsoft.com/office/drawing/2014/main" id="{DEA2DACE-93A0-CEB2-D5CC-C914FEECE83B}"/>
              </a:ext>
            </a:extLst>
          </p:cNvPr>
          <p:cNvSpPr>
            <a:spLocks noGrp="1"/>
          </p:cNvSpPr>
          <p:nvPr>
            <p:ph sz="half" idx="2"/>
          </p:nvPr>
        </p:nvSpPr>
        <p:spPr>
          <a:xfrm>
            <a:off x="1070998" y="1157168"/>
            <a:ext cx="8027282" cy="5564306"/>
          </a:xfrm>
        </p:spPr>
        <p:txBody>
          <a:bodyPr>
            <a:noAutofit/>
          </a:bodyPr>
          <a:lstStyle/>
          <a:p>
            <a:pPr lvl="1"/>
            <a:r>
              <a:rPr lang="en-US" sz="2400" dirty="0"/>
              <a:t>Premise: All organisms are disposed to grow and develop (To become the most complete or best versions of themselves?) (Inherent plan/design?)</a:t>
            </a:r>
          </a:p>
          <a:p>
            <a:pPr lvl="1"/>
            <a:r>
              <a:rPr lang="en-US" sz="2400" dirty="0"/>
              <a:t>The self-awareness of humans is associated with self-determination (Free will or Avoidance of constraint?)    </a:t>
            </a:r>
          </a:p>
          <a:p>
            <a:pPr lvl="1"/>
            <a:r>
              <a:rPr lang="en-US" sz="2400" dirty="0"/>
              <a:t>Needs must be met to enable </a:t>
            </a:r>
            <a:r>
              <a:rPr lang="en-US" sz="2400" i="1" dirty="0"/>
              <a:t>maturation</a:t>
            </a:r>
            <a:r>
              <a:rPr lang="en-US" sz="2400" dirty="0"/>
              <a:t> (actualization? fulfillment? achievement of life goals?)</a:t>
            </a:r>
          </a:p>
          <a:p>
            <a:pPr lvl="1"/>
            <a:r>
              <a:rPr lang="en-US" sz="2400" dirty="0"/>
              <a:t>Motivation: Internal impulses to move, to act (to mature, to become, to be) </a:t>
            </a:r>
            <a:endParaRPr lang="en-US" sz="2400" i="1" dirty="0"/>
          </a:p>
          <a:p>
            <a:pPr lvl="1"/>
            <a:r>
              <a:rPr lang="en-US" sz="2400" dirty="0"/>
              <a:t>Extrinsic Motivation: External sources of incitement to action</a:t>
            </a:r>
          </a:p>
          <a:p>
            <a:pPr lvl="1"/>
            <a:r>
              <a:rPr lang="en-US" sz="2400" dirty="0"/>
              <a:t>Intrinsic Motivation: Internal sources of activation</a:t>
            </a:r>
          </a:p>
        </p:txBody>
      </p:sp>
      <p:sp>
        <p:nvSpPr>
          <p:cNvPr id="14" name="Slide Number Placeholder 5">
            <a:extLst>
              <a:ext uri="{FF2B5EF4-FFF2-40B4-BE49-F238E27FC236}">
                <a16:creationId xmlns:a16="http://schemas.microsoft.com/office/drawing/2014/main" id="{560E48E5-98A7-90EC-AF52-E774D1DA7EC6}"/>
              </a:ext>
            </a:extLst>
          </p:cNvPr>
          <p:cNvSpPr>
            <a:spLocks noGrp="1"/>
          </p:cNvSpPr>
          <p:nvPr>
            <p:ph type="sldNum" sz="quarter" idx="12"/>
          </p:nvPr>
        </p:nvSpPr>
        <p:spPr>
          <a:xfrm>
            <a:off x="10373350" y="6356349"/>
            <a:ext cx="987552" cy="365125"/>
          </a:xfrm>
        </p:spPr>
        <p:txBody>
          <a:bodyPr/>
          <a:lstStyle/>
          <a:p>
            <a:fld id="{A49DFD55-3C28-40EF-9E31-A92D2E4017FF}" type="slidenum">
              <a:rPr lang="en-US" smtClean="0"/>
              <a:pPr/>
              <a:t>3</a:t>
            </a:fld>
            <a:endParaRPr lang="en-US" dirty="0"/>
          </a:p>
        </p:txBody>
      </p:sp>
      <p:sp>
        <p:nvSpPr>
          <p:cNvPr id="4" name="Title 1">
            <a:extLst>
              <a:ext uri="{FF2B5EF4-FFF2-40B4-BE49-F238E27FC236}">
                <a16:creationId xmlns:a16="http://schemas.microsoft.com/office/drawing/2014/main" id="{D6A1CDE2-E09D-96C9-14F7-3715E5C3441E}"/>
              </a:ext>
            </a:extLst>
          </p:cNvPr>
          <p:cNvSpPr txBox="1">
            <a:spLocks/>
          </p:cNvSpPr>
          <p:nvPr/>
        </p:nvSpPr>
        <p:spPr>
          <a:xfrm>
            <a:off x="9700190" y="6328873"/>
            <a:ext cx="2491810" cy="39260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kern="1200" cap="all" spc="150" baseline="0">
                <a:solidFill>
                  <a:schemeClr val="tx1"/>
                </a:solidFill>
                <a:latin typeface="+mj-lt"/>
                <a:ea typeface="+mj-ea"/>
                <a:cs typeface="+mj-cs"/>
              </a:defRPr>
            </a:lvl1pPr>
          </a:lstStyle>
          <a:p>
            <a:r>
              <a:rPr lang="en-US" sz="1200" dirty="0"/>
              <a:t>Dale Smalley, Feb/2026</a:t>
            </a:r>
          </a:p>
        </p:txBody>
      </p:sp>
    </p:spTree>
    <p:extLst>
      <p:ext uri="{BB962C8B-B14F-4D97-AF65-F5344CB8AC3E}">
        <p14:creationId xmlns:p14="http://schemas.microsoft.com/office/powerpoint/2010/main" val="2740464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C97BE-403B-122E-90D1-2788978A0B6F}"/>
              </a:ext>
            </a:extLst>
          </p:cNvPr>
          <p:cNvSpPr>
            <a:spLocks noGrp="1"/>
          </p:cNvSpPr>
          <p:nvPr>
            <p:ph type="ctrTitle"/>
          </p:nvPr>
        </p:nvSpPr>
        <p:spPr>
          <a:xfrm>
            <a:off x="6629400" y="2560320"/>
            <a:ext cx="4335780" cy="2309891"/>
          </a:xfrm>
        </p:spPr>
        <p:txBody>
          <a:bodyPr/>
          <a:lstStyle/>
          <a:p>
            <a:pPr algn="ctr"/>
            <a:r>
              <a:rPr lang="en-US" dirty="0"/>
              <a:t>Need? </a:t>
            </a:r>
            <a:br>
              <a:rPr lang="en-US" dirty="0"/>
            </a:br>
            <a:br>
              <a:rPr lang="en-US" dirty="0"/>
            </a:br>
            <a:r>
              <a:rPr lang="en-US" dirty="0"/>
              <a:t>A condition of necessity</a:t>
            </a:r>
          </a:p>
        </p:txBody>
      </p:sp>
      <p:sp>
        <p:nvSpPr>
          <p:cNvPr id="3" name="Title 1">
            <a:extLst>
              <a:ext uri="{FF2B5EF4-FFF2-40B4-BE49-F238E27FC236}">
                <a16:creationId xmlns:a16="http://schemas.microsoft.com/office/drawing/2014/main" id="{67CF52EC-5DE3-9494-FF00-2F281F83C7D9}"/>
              </a:ext>
            </a:extLst>
          </p:cNvPr>
          <p:cNvSpPr txBox="1">
            <a:spLocks/>
          </p:cNvSpPr>
          <p:nvPr/>
        </p:nvSpPr>
        <p:spPr>
          <a:xfrm>
            <a:off x="9700190" y="6328873"/>
            <a:ext cx="2491810" cy="39260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kern="1200" cap="all" spc="150" baseline="0">
                <a:solidFill>
                  <a:schemeClr val="tx1"/>
                </a:solidFill>
                <a:latin typeface="+mj-lt"/>
                <a:ea typeface="+mj-ea"/>
                <a:cs typeface="+mj-cs"/>
              </a:defRPr>
            </a:lvl1pPr>
          </a:lstStyle>
          <a:p>
            <a:r>
              <a:rPr lang="en-US" sz="1200" dirty="0">
                <a:solidFill>
                  <a:schemeClr val="bg1"/>
                </a:solidFill>
              </a:rPr>
              <a:t>Dale Smalley, Feb/2026</a:t>
            </a:r>
          </a:p>
        </p:txBody>
      </p:sp>
    </p:spTree>
    <p:extLst>
      <p:ext uri="{BB962C8B-B14F-4D97-AF65-F5344CB8AC3E}">
        <p14:creationId xmlns:p14="http://schemas.microsoft.com/office/powerpoint/2010/main" val="3346967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F55F58-B449-8816-F7F8-AE68691E00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C60D1A-FFC6-9093-66DA-A1D0A7657E1F}"/>
              </a:ext>
            </a:extLst>
          </p:cNvPr>
          <p:cNvSpPr>
            <a:spLocks noGrp="1"/>
          </p:cNvSpPr>
          <p:nvPr>
            <p:ph type="title"/>
          </p:nvPr>
        </p:nvSpPr>
        <p:spPr>
          <a:xfrm>
            <a:off x="1093788" y="710731"/>
            <a:ext cx="8850312" cy="720757"/>
          </a:xfrm>
        </p:spPr>
        <p:txBody>
          <a:bodyPr>
            <a:normAutofit/>
          </a:bodyPr>
          <a:lstStyle/>
          <a:p>
            <a:r>
              <a:rPr lang="en-US" dirty="0"/>
              <a:t>intrinsic motivation</a:t>
            </a:r>
          </a:p>
        </p:txBody>
      </p:sp>
      <p:sp>
        <p:nvSpPr>
          <p:cNvPr id="3" name="Text Placeholder 2">
            <a:extLst>
              <a:ext uri="{FF2B5EF4-FFF2-40B4-BE49-F238E27FC236}">
                <a16:creationId xmlns:a16="http://schemas.microsoft.com/office/drawing/2014/main" id="{C09232A0-0AAB-DF0B-3E49-9FDB9080FCA4}"/>
              </a:ext>
            </a:extLst>
          </p:cNvPr>
          <p:cNvSpPr>
            <a:spLocks noGrp="1"/>
          </p:cNvSpPr>
          <p:nvPr>
            <p:ph sz="half" idx="2"/>
          </p:nvPr>
        </p:nvSpPr>
        <p:spPr>
          <a:xfrm>
            <a:off x="1070998" y="1431488"/>
            <a:ext cx="8621642" cy="4123492"/>
          </a:xfrm>
        </p:spPr>
        <p:txBody>
          <a:bodyPr>
            <a:noAutofit/>
          </a:bodyPr>
          <a:lstStyle/>
          <a:p>
            <a:pPr lvl="1"/>
            <a:r>
              <a:rPr lang="en-US" sz="2400" b="1" dirty="0"/>
              <a:t>Intrinsic Needs </a:t>
            </a:r>
            <a:r>
              <a:rPr lang="en-US" sz="2400" dirty="0"/>
              <a:t>(enabling factors of activation)</a:t>
            </a:r>
          </a:p>
          <a:p>
            <a:pPr lvl="2"/>
            <a:r>
              <a:rPr lang="en-US" sz="2400" b="1" u="sng" dirty="0"/>
              <a:t>Autonomy</a:t>
            </a:r>
            <a:r>
              <a:rPr lang="en-US" sz="2400" u="sng" dirty="0"/>
              <a:t> </a:t>
            </a:r>
            <a:r>
              <a:rPr lang="en-US" sz="2400" dirty="0"/>
              <a:t>– need for agency (freedom? Independence? liberty to pursue one’s life goal, to choose to be or not to be, or what to be and do?)</a:t>
            </a:r>
          </a:p>
          <a:p>
            <a:pPr lvl="2"/>
            <a:r>
              <a:rPr lang="en-US" sz="2400" b="1" dirty="0"/>
              <a:t>Competence</a:t>
            </a:r>
            <a:r>
              <a:rPr lang="en-US" sz="2400" dirty="0"/>
              <a:t> – need to control the environment (power?)</a:t>
            </a:r>
          </a:p>
          <a:p>
            <a:pPr lvl="2"/>
            <a:r>
              <a:rPr lang="en-US" sz="2400" b="1" dirty="0"/>
              <a:t>Relatedness</a:t>
            </a:r>
            <a:r>
              <a:rPr lang="en-US" sz="2400" dirty="0"/>
              <a:t> – need to have strong, warm relationships with others (Ren? Reciprocity? Belonging?)</a:t>
            </a:r>
          </a:p>
        </p:txBody>
      </p:sp>
      <p:sp>
        <p:nvSpPr>
          <p:cNvPr id="14" name="Slide Number Placeholder 5">
            <a:extLst>
              <a:ext uri="{FF2B5EF4-FFF2-40B4-BE49-F238E27FC236}">
                <a16:creationId xmlns:a16="http://schemas.microsoft.com/office/drawing/2014/main" id="{27C7DC9D-C117-193A-433F-D835B4565F35}"/>
              </a:ext>
            </a:extLst>
          </p:cNvPr>
          <p:cNvSpPr>
            <a:spLocks noGrp="1"/>
          </p:cNvSpPr>
          <p:nvPr>
            <p:ph type="sldNum" sz="quarter" idx="12"/>
          </p:nvPr>
        </p:nvSpPr>
        <p:spPr>
          <a:xfrm>
            <a:off x="10373350" y="6356349"/>
            <a:ext cx="987552" cy="365125"/>
          </a:xfrm>
        </p:spPr>
        <p:txBody>
          <a:bodyPr/>
          <a:lstStyle/>
          <a:p>
            <a:fld id="{A49DFD55-3C28-40EF-9E31-A92D2E4017FF}" type="slidenum">
              <a:rPr lang="en-US" smtClean="0"/>
              <a:pPr/>
              <a:t>5</a:t>
            </a:fld>
            <a:endParaRPr lang="en-US" dirty="0"/>
          </a:p>
        </p:txBody>
      </p:sp>
      <p:sp>
        <p:nvSpPr>
          <p:cNvPr id="5" name="Title 1">
            <a:extLst>
              <a:ext uri="{FF2B5EF4-FFF2-40B4-BE49-F238E27FC236}">
                <a16:creationId xmlns:a16="http://schemas.microsoft.com/office/drawing/2014/main" id="{83F4C204-32AB-BB1E-6598-25BE7A7B5B16}"/>
              </a:ext>
            </a:extLst>
          </p:cNvPr>
          <p:cNvSpPr txBox="1">
            <a:spLocks/>
          </p:cNvSpPr>
          <p:nvPr/>
        </p:nvSpPr>
        <p:spPr>
          <a:xfrm>
            <a:off x="9700190" y="6443173"/>
            <a:ext cx="2491810" cy="39260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kern="1200" cap="all" spc="150" baseline="0">
                <a:solidFill>
                  <a:schemeClr val="tx1"/>
                </a:solidFill>
                <a:latin typeface="+mj-lt"/>
                <a:ea typeface="+mj-ea"/>
                <a:cs typeface="+mj-cs"/>
              </a:defRPr>
            </a:lvl1pPr>
          </a:lstStyle>
          <a:p>
            <a:r>
              <a:rPr lang="en-US" sz="1200" dirty="0"/>
              <a:t>Dale Smalley, Feb/2026</a:t>
            </a:r>
          </a:p>
        </p:txBody>
      </p:sp>
    </p:spTree>
    <p:extLst>
      <p:ext uri="{BB962C8B-B14F-4D97-AF65-F5344CB8AC3E}">
        <p14:creationId xmlns:p14="http://schemas.microsoft.com/office/powerpoint/2010/main" val="3311823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0B51DE-AA05-FD7C-2553-F83207C47C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C5AAAB-C065-4D14-9072-045E2606E4C9}"/>
              </a:ext>
            </a:extLst>
          </p:cNvPr>
          <p:cNvSpPr>
            <a:spLocks noGrp="1"/>
          </p:cNvSpPr>
          <p:nvPr>
            <p:ph type="title"/>
          </p:nvPr>
        </p:nvSpPr>
        <p:spPr>
          <a:xfrm>
            <a:off x="1093788" y="436411"/>
            <a:ext cx="8850312" cy="720757"/>
          </a:xfrm>
        </p:spPr>
        <p:txBody>
          <a:bodyPr>
            <a:normAutofit/>
          </a:bodyPr>
          <a:lstStyle/>
          <a:p>
            <a:r>
              <a:rPr lang="en-US" dirty="0"/>
              <a:t>Extrinsic motivation</a:t>
            </a:r>
          </a:p>
        </p:txBody>
      </p:sp>
      <p:sp>
        <p:nvSpPr>
          <p:cNvPr id="3" name="Text Placeholder 2">
            <a:extLst>
              <a:ext uri="{FF2B5EF4-FFF2-40B4-BE49-F238E27FC236}">
                <a16:creationId xmlns:a16="http://schemas.microsoft.com/office/drawing/2014/main" id="{3F311D4C-A53F-0712-2E0D-9D2E4A491CEC}"/>
              </a:ext>
            </a:extLst>
          </p:cNvPr>
          <p:cNvSpPr>
            <a:spLocks noGrp="1"/>
          </p:cNvSpPr>
          <p:nvPr>
            <p:ph sz="half" idx="2"/>
          </p:nvPr>
        </p:nvSpPr>
        <p:spPr>
          <a:xfrm>
            <a:off x="1070998" y="1157168"/>
            <a:ext cx="8027282" cy="5564306"/>
          </a:xfrm>
        </p:spPr>
        <p:txBody>
          <a:bodyPr>
            <a:noAutofit/>
          </a:bodyPr>
          <a:lstStyle/>
          <a:p>
            <a:pPr lvl="1"/>
            <a:r>
              <a:rPr lang="en-US" sz="2400" dirty="0"/>
              <a:t>Organismic Integration Theory (OIT) vs autonomy</a:t>
            </a:r>
          </a:p>
          <a:p>
            <a:pPr lvl="2"/>
            <a:r>
              <a:rPr lang="en-US" sz="2400" dirty="0"/>
              <a:t>Externally regulated behavior – external locus of control</a:t>
            </a:r>
          </a:p>
          <a:p>
            <a:pPr lvl="2"/>
            <a:r>
              <a:rPr lang="en-US" sz="2400" dirty="0"/>
              <a:t>Introjected regulation of behavior – adoption of imposed behavior</a:t>
            </a:r>
          </a:p>
          <a:p>
            <a:pPr lvl="2"/>
            <a:r>
              <a:rPr lang="en-US" sz="2400" dirty="0"/>
              <a:t>Regulation through identification – accepting a belief/behavior due to correspondence with Self</a:t>
            </a:r>
          </a:p>
          <a:p>
            <a:pPr lvl="2"/>
            <a:r>
              <a:rPr lang="en-US" sz="2400" dirty="0"/>
              <a:t>Integrated regulation – Internalized regulations that preserve autonomy but direct behavior to external goals </a:t>
            </a:r>
          </a:p>
        </p:txBody>
      </p:sp>
      <p:sp>
        <p:nvSpPr>
          <p:cNvPr id="14" name="Slide Number Placeholder 5">
            <a:extLst>
              <a:ext uri="{FF2B5EF4-FFF2-40B4-BE49-F238E27FC236}">
                <a16:creationId xmlns:a16="http://schemas.microsoft.com/office/drawing/2014/main" id="{9A6DAF10-1F1B-FEC2-9119-0F9A904C70FA}"/>
              </a:ext>
            </a:extLst>
          </p:cNvPr>
          <p:cNvSpPr>
            <a:spLocks noGrp="1"/>
          </p:cNvSpPr>
          <p:nvPr>
            <p:ph type="sldNum" sz="quarter" idx="12"/>
          </p:nvPr>
        </p:nvSpPr>
        <p:spPr>
          <a:xfrm>
            <a:off x="10373350" y="6356349"/>
            <a:ext cx="987552" cy="365125"/>
          </a:xfrm>
        </p:spPr>
        <p:txBody>
          <a:bodyPr/>
          <a:lstStyle/>
          <a:p>
            <a:fld id="{A49DFD55-3C28-40EF-9E31-A92D2E4017FF}" type="slidenum">
              <a:rPr lang="en-US" smtClean="0"/>
              <a:pPr/>
              <a:t>6</a:t>
            </a:fld>
            <a:endParaRPr lang="en-US" dirty="0"/>
          </a:p>
        </p:txBody>
      </p:sp>
      <p:sp>
        <p:nvSpPr>
          <p:cNvPr id="4" name="Title 1">
            <a:extLst>
              <a:ext uri="{FF2B5EF4-FFF2-40B4-BE49-F238E27FC236}">
                <a16:creationId xmlns:a16="http://schemas.microsoft.com/office/drawing/2014/main" id="{F029C0BE-04A6-212C-E25D-2AD44E76B062}"/>
              </a:ext>
            </a:extLst>
          </p:cNvPr>
          <p:cNvSpPr txBox="1">
            <a:spLocks/>
          </p:cNvSpPr>
          <p:nvPr/>
        </p:nvSpPr>
        <p:spPr>
          <a:xfrm>
            <a:off x="9700190" y="6443173"/>
            <a:ext cx="2491810" cy="39260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kern="1200" cap="all" spc="150" baseline="0">
                <a:solidFill>
                  <a:schemeClr val="tx1"/>
                </a:solidFill>
                <a:latin typeface="+mj-lt"/>
                <a:ea typeface="+mj-ea"/>
                <a:cs typeface="+mj-cs"/>
              </a:defRPr>
            </a:lvl1pPr>
          </a:lstStyle>
          <a:p>
            <a:r>
              <a:rPr lang="en-US" sz="1200" dirty="0"/>
              <a:t>Dale Smalley, Feb/2026</a:t>
            </a:r>
          </a:p>
        </p:txBody>
      </p:sp>
    </p:spTree>
    <p:extLst>
      <p:ext uri="{BB962C8B-B14F-4D97-AF65-F5344CB8AC3E}">
        <p14:creationId xmlns:p14="http://schemas.microsoft.com/office/powerpoint/2010/main" val="134812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8DBD1-DB29-D44F-FD5A-3071BB37EF37}"/>
              </a:ext>
            </a:extLst>
          </p:cNvPr>
          <p:cNvSpPr>
            <a:spLocks noGrp="1"/>
          </p:cNvSpPr>
          <p:nvPr>
            <p:ph type="ctrTitle"/>
          </p:nvPr>
        </p:nvSpPr>
        <p:spPr>
          <a:xfrm>
            <a:off x="6469380" y="3337560"/>
            <a:ext cx="5509260" cy="2514600"/>
          </a:xfrm>
        </p:spPr>
        <p:txBody>
          <a:bodyPr/>
          <a:lstStyle/>
          <a:p>
            <a:pPr algn="ctr"/>
            <a:r>
              <a:rPr lang="en-US" dirty="0"/>
              <a:t>A sample </a:t>
            </a:r>
            <a:br>
              <a:rPr lang="en-US" dirty="0"/>
            </a:br>
            <a:r>
              <a:rPr lang="en-US" dirty="0"/>
              <a:t>of </a:t>
            </a:r>
            <a:br>
              <a:rPr lang="en-US" dirty="0"/>
            </a:br>
            <a:r>
              <a:rPr lang="en-US" dirty="0" err="1"/>
              <a:t>mary</a:t>
            </a:r>
            <a:r>
              <a:rPr lang="en-US" dirty="0"/>
              <a:t> parker </a:t>
            </a:r>
            <a:r>
              <a:rPr lang="en-US" dirty="0" err="1"/>
              <a:t>follett</a:t>
            </a:r>
            <a:r>
              <a:rPr lang="en-US" dirty="0"/>
              <a:t> concepts</a:t>
            </a:r>
          </a:p>
        </p:txBody>
      </p:sp>
      <p:sp>
        <p:nvSpPr>
          <p:cNvPr id="3" name="Title 1">
            <a:extLst>
              <a:ext uri="{FF2B5EF4-FFF2-40B4-BE49-F238E27FC236}">
                <a16:creationId xmlns:a16="http://schemas.microsoft.com/office/drawing/2014/main" id="{431E80C9-56A6-4657-36AA-A3C40D7B9A6B}"/>
              </a:ext>
            </a:extLst>
          </p:cNvPr>
          <p:cNvSpPr txBox="1">
            <a:spLocks/>
          </p:cNvSpPr>
          <p:nvPr/>
        </p:nvSpPr>
        <p:spPr>
          <a:xfrm>
            <a:off x="9700190" y="6443173"/>
            <a:ext cx="2491810" cy="39260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kern="1200" cap="all" spc="150" baseline="0">
                <a:solidFill>
                  <a:schemeClr val="tx1"/>
                </a:solidFill>
                <a:latin typeface="+mj-lt"/>
                <a:ea typeface="+mj-ea"/>
                <a:cs typeface="+mj-cs"/>
              </a:defRPr>
            </a:lvl1pPr>
          </a:lstStyle>
          <a:p>
            <a:r>
              <a:rPr lang="en-US" sz="1200" dirty="0"/>
              <a:t>Dale Smalley, Feb/2026</a:t>
            </a:r>
          </a:p>
        </p:txBody>
      </p:sp>
    </p:spTree>
    <p:extLst>
      <p:ext uri="{BB962C8B-B14F-4D97-AF65-F5344CB8AC3E}">
        <p14:creationId xmlns:p14="http://schemas.microsoft.com/office/powerpoint/2010/main" val="6087961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DF2716-EA45-F497-657E-11DDFB15C5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B44BE0-A1A4-15AA-F0AA-35CFA403EDE3}"/>
              </a:ext>
            </a:extLst>
          </p:cNvPr>
          <p:cNvSpPr>
            <a:spLocks noGrp="1"/>
          </p:cNvSpPr>
          <p:nvPr>
            <p:ph type="title"/>
          </p:nvPr>
        </p:nvSpPr>
        <p:spPr>
          <a:xfrm>
            <a:off x="247968" y="733591"/>
            <a:ext cx="8850312" cy="720757"/>
          </a:xfrm>
        </p:spPr>
        <p:txBody>
          <a:bodyPr>
            <a:normAutofit/>
          </a:bodyPr>
          <a:lstStyle/>
          <a:p>
            <a:pPr algn="ctr"/>
            <a:r>
              <a:rPr lang="en-US" dirty="0"/>
              <a:t>Relevance?</a:t>
            </a:r>
          </a:p>
        </p:txBody>
      </p:sp>
      <p:sp>
        <p:nvSpPr>
          <p:cNvPr id="3" name="Text Placeholder 2">
            <a:extLst>
              <a:ext uri="{FF2B5EF4-FFF2-40B4-BE49-F238E27FC236}">
                <a16:creationId xmlns:a16="http://schemas.microsoft.com/office/drawing/2014/main" id="{4CB9CA8E-8A41-9570-0EBA-ECD40E30079B}"/>
              </a:ext>
            </a:extLst>
          </p:cNvPr>
          <p:cNvSpPr>
            <a:spLocks noGrp="1"/>
          </p:cNvSpPr>
          <p:nvPr>
            <p:ph sz="half" idx="2"/>
          </p:nvPr>
        </p:nvSpPr>
        <p:spPr>
          <a:xfrm>
            <a:off x="1247932" y="1523245"/>
            <a:ext cx="4101308" cy="5197596"/>
          </a:xfrm>
        </p:spPr>
        <p:txBody>
          <a:bodyPr>
            <a:noAutofit/>
          </a:bodyPr>
          <a:lstStyle/>
          <a:p>
            <a:pPr lvl="1"/>
            <a:r>
              <a:rPr lang="en-US" sz="2800" dirty="0"/>
              <a:t>Power, Over/With</a:t>
            </a:r>
          </a:p>
          <a:p>
            <a:pPr lvl="1"/>
            <a:r>
              <a:rPr lang="en-US" sz="2800" dirty="0"/>
              <a:t>Unity</a:t>
            </a:r>
          </a:p>
          <a:p>
            <a:pPr lvl="1"/>
            <a:r>
              <a:rPr lang="en-US" sz="2800" dirty="0"/>
              <a:t>Interplay</a:t>
            </a:r>
          </a:p>
          <a:p>
            <a:pPr lvl="1"/>
            <a:r>
              <a:rPr lang="en-US" sz="2800" dirty="0"/>
              <a:t>Reciprocal freeing</a:t>
            </a:r>
          </a:p>
          <a:p>
            <a:pPr lvl="1"/>
            <a:r>
              <a:rPr lang="en-US" sz="2800" dirty="0"/>
              <a:t>Interpenetrating</a:t>
            </a:r>
          </a:p>
          <a:p>
            <a:pPr lvl="1"/>
            <a:r>
              <a:rPr lang="en-US" sz="2800" dirty="0"/>
              <a:t>Integrating talent</a:t>
            </a:r>
          </a:p>
          <a:p>
            <a:pPr lvl="1"/>
            <a:r>
              <a:rPr lang="en-US" sz="2800" dirty="0"/>
              <a:t>Groups vs. crowds</a:t>
            </a:r>
          </a:p>
        </p:txBody>
      </p:sp>
      <p:sp>
        <p:nvSpPr>
          <p:cNvPr id="14" name="Slide Number Placeholder 5">
            <a:extLst>
              <a:ext uri="{FF2B5EF4-FFF2-40B4-BE49-F238E27FC236}">
                <a16:creationId xmlns:a16="http://schemas.microsoft.com/office/drawing/2014/main" id="{EB3E23D5-DA0D-C516-2CE7-F4DA23DCD643}"/>
              </a:ext>
            </a:extLst>
          </p:cNvPr>
          <p:cNvSpPr>
            <a:spLocks noGrp="1"/>
          </p:cNvSpPr>
          <p:nvPr>
            <p:ph type="sldNum" sz="quarter" idx="12"/>
          </p:nvPr>
        </p:nvSpPr>
        <p:spPr>
          <a:xfrm>
            <a:off x="10373350" y="6356349"/>
            <a:ext cx="987552" cy="365125"/>
          </a:xfrm>
        </p:spPr>
        <p:txBody>
          <a:bodyPr/>
          <a:lstStyle/>
          <a:p>
            <a:fld id="{A49DFD55-3C28-40EF-9E31-A92D2E4017FF}" type="slidenum">
              <a:rPr lang="en-US" smtClean="0"/>
              <a:pPr/>
              <a:t>8</a:t>
            </a:fld>
            <a:endParaRPr lang="en-US" dirty="0"/>
          </a:p>
        </p:txBody>
      </p:sp>
      <p:sp>
        <p:nvSpPr>
          <p:cNvPr id="4" name="Text Placeholder 2">
            <a:extLst>
              <a:ext uri="{FF2B5EF4-FFF2-40B4-BE49-F238E27FC236}">
                <a16:creationId xmlns:a16="http://schemas.microsoft.com/office/drawing/2014/main" id="{FC0ED1C7-DD6A-B149-AA58-CB688BE5CFA6}"/>
              </a:ext>
            </a:extLst>
          </p:cNvPr>
          <p:cNvSpPr txBox="1">
            <a:spLocks/>
          </p:cNvSpPr>
          <p:nvPr/>
        </p:nvSpPr>
        <p:spPr>
          <a:xfrm>
            <a:off x="4686300" y="1523245"/>
            <a:ext cx="4101308" cy="3940296"/>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1000"/>
              </a:spcBef>
              <a:buFont typeface="Arial" panose="020B0604020202020204" pitchFamily="34" charset="0"/>
              <a:buNone/>
              <a:defRPr sz="1800" b="1" kern="1200" spc="50" baseline="0">
                <a:solidFill>
                  <a:schemeClr val="tx1"/>
                </a:solidFill>
                <a:latin typeface="+mn-lt"/>
                <a:ea typeface="+mn-ea"/>
                <a:cs typeface="+mn-cs"/>
              </a:defRPr>
            </a:lvl1pPr>
            <a:lvl2pPr marL="283464" indent="-285750" algn="l" defTabSz="914400" rtl="0" eaLnBrk="1" latinLnBrk="0" hangingPunct="1">
              <a:lnSpc>
                <a:spcPct val="100000"/>
              </a:lnSpc>
              <a:spcBef>
                <a:spcPts val="1000"/>
              </a:spcBef>
              <a:buFont typeface="Arial" panose="020B0604020202020204" pitchFamily="34" charset="0"/>
              <a:buChar char="•"/>
              <a:defRPr sz="1800" kern="1200" spc="50" baseline="0">
                <a:solidFill>
                  <a:schemeClr val="tx1"/>
                </a:solidFill>
                <a:latin typeface="+mn-lt"/>
                <a:ea typeface="+mn-ea"/>
                <a:cs typeface="+mn-cs"/>
              </a:defRPr>
            </a:lvl2pPr>
            <a:lvl3pPr marL="566928" indent="-285750" algn="l" defTabSz="914400" rtl="0" eaLnBrk="1" latinLnBrk="0" hangingPunct="1">
              <a:lnSpc>
                <a:spcPct val="100000"/>
              </a:lnSpc>
              <a:spcBef>
                <a:spcPts val="1000"/>
              </a:spcBef>
              <a:buFont typeface="Arial" panose="020B0604020202020204" pitchFamily="34" charset="0"/>
              <a:buChar char="•"/>
              <a:defRPr sz="1800" kern="1200" spc="50" baseline="0">
                <a:solidFill>
                  <a:schemeClr val="tx1"/>
                </a:solidFill>
                <a:latin typeface="+mn-lt"/>
                <a:ea typeface="+mn-ea"/>
                <a:cs typeface="+mn-cs"/>
              </a:defRPr>
            </a:lvl3pPr>
            <a:lvl4pPr marL="859536" indent="-285750" algn="l" defTabSz="914400" rtl="0" eaLnBrk="1" latinLnBrk="0" hangingPunct="1">
              <a:lnSpc>
                <a:spcPct val="100000"/>
              </a:lnSpc>
              <a:spcBef>
                <a:spcPts val="1000"/>
              </a:spcBef>
              <a:buFont typeface="Arial" panose="020B0604020202020204" pitchFamily="34" charset="0"/>
              <a:buChar char="•"/>
              <a:defRPr sz="1800" kern="1200" spc="50" baseline="0">
                <a:solidFill>
                  <a:schemeClr val="tx1"/>
                </a:solidFill>
                <a:latin typeface="+mn-lt"/>
                <a:ea typeface="+mn-ea"/>
                <a:cs typeface="+mn-cs"/>
              </a:defRPr>
            </a:lvl4pPr>
            <a:lvl5pPr marL="1143000" indent="-285750" algn="l" defTabSz="914400" rtl="0" eaLnBrk="1" latinLnBrk="0" hangingPunct="1">
              <a:lnSpc>
                <a:spcPct val="100000"/>
              </a:lnSpc>
              <a:spcBef>
                <a:spcPts val="1000"/>
              </a:spcBef>
              <a:buFont typeface="Arial" panose="020B0604020202020204" pitchFamily="34" charset="0"/>
              <a:buChar char="•"/>
              <a:defRPr sz="1800" kern="1200" spc="5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US" sz="2800" dirty="0"/>
              <a:t>Co-creating</a:t>
            </a:r>
          </a:p>
          <a:p>
            <a:pPr lvl="1"/>
            <a:r>
              <a:rPr lang="en-US" sz="2800" dirty="0"/>
              <a:t>Law of the situation</a:t>
            </a:r>
          </a:p>
          <a:p>
            <a:pPr lvl="1"/>
            <a:r>
              <a:rPr lang="en-US" sz="2800" dirty="0"/>
              <a:t>Total situation</a:t>
            </a:r>
          </a:p>
          <a:p>
            <a:pPr lvl="1"/>
            <a:r>
              <a:rPr lang="en-US" sz="2800" dirty="0"/>
              <a:t>Realizing true natures</a:t>
            </a:r>
          </a:p>
          <a:p>
            <a:pPr lvl="1"/>
            <a:r>
              <a:rPr lang="en-US" sz="2800" dirty="0"/>
              <a:t>Evoking true self</a:t>
            </a:r>
          </a:p>
          <a:p>
            <a:pPr lvl="1"/>
            <a:r>
              <a:rPr lang="en-US" sz="2800" dirty="0"/>
              <a:t>Integrity of the individual</a:t>
            </a:r>
          </a:p>
          <a:p>
            <a:pPr lvl="1"/>
            <a:r>
              <a:rPr lang="en-US" sz="2800" dirty="0"/>
              <a:t>Progressive </a:t>
            </a:r>
            <a:r>
              <a:rPr lang="en-US" sz="2800" dirty="0" err="1"/>
              <a:t>integratings</a:t>
            </a:r>
            <a:endParaRPr lang="en-US" sz="2800" dirty="0"/>
          </a:p>
          <a:p>
            <a:pPr marL="0" lvl="1" indent="0">
              <a:buNone/>
            </a:pPr>
            <a:endParaRPr lang="en-US" sz="2800" dirty="0"/>
          </a:p>
        </p:txBody>
      </p:sp>
      <p:sp>
        <p:nvSpPr>
          <p:cNvPr id="5" name="Title 1">
            <a:extLst>
              <a:ext uri="{FF2B5EF4-FFF2-40B4-BE49-F238E27FC236}">
                <a16:creationId xmlns:a16="http://schemas.microsoft.com/office/drawing/2014/main" id="{75350274-F21C-B139-BD59-6BFF73DD7500}"/>
              </a:ext>
            </a:extLst>
          </p:cNvPr>
          <p:cNvSpPr txBox="1">
            <a:spLocks/>
          </p:cNvSpPr>
          <p:nvPr/>
        </p:nvSpPr>
        <p:spPr>
          <a:xfrm>
            <a:off x="9700190" y="6466033"/>
            <a:ext cx="2491810" cy="39260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kern="1200" cap="all" spc="150" baseline="0">
                <a:solidFill>
                  <a:schemeClr val="tx1"/>
                </a:solidFill>
                <a:latin typeface="+mj-lt"/>
                <a:ea typeface="+mj-ea"/>
                <a:cs typeface="+mj-cs"/>
              </a:defRPr>
            </a:lvl1pPr>
          </a:lstStyle>
          <a:p>
            <a:r>
              <a:rPr lang="en-US" sz="1200" dirty="0"/>
              <a:t>Dale Smalley, Feb/2026</a:t>
            </a:r>
          </a:p>
        </p:txBody>
      </p:sp>
    </p:spTree>
    <p:extLst>
      <p:ext uri="{BB962C8B-B14F-4D97-AF65-F5344CB8AC3E}">
        <p14:creationId xmlns:p14="http://schemas.microsoft.com/office/powerpoint/2010/main" val="2518280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7D9B3-B64F-656A-0D99-161A6C0F518F}"/>
              </a:ext>
            </a:extLst>
          </p:cNvPr>
          <p:cNvSpPr>
            <a:spLocks noGrp="1"/>
          </p:cNvSpPr>
          <p:nvPr>
            <p:ph type="title"/>
          </p:nvPr>
        </p:nvSpPr>
        <p:spPr>
          <a:xfrm>
            <a:off x="420042" y="-753904"/>
            <a:ext cx="9953308" cy="1780860"/>
          </a:xfrm>
        </p:spPr>
        <p:txBody>
          <a:bodyPr/>
          <a:lstStyle/>
          <a:p>
            <a:r>
              <a:rPr lang="en-US" dirty="0"/>
              <a:t>notes</a:t>
            </a:r>
          </a:p>
        </p:txBody>
      </p:sp>
      <p:sp>
        <p:nvSpPr>
          <p:cNvPr id="14" name="Content Placeholder 13">
            <a:extLst>
              <a:ext uri="{FF2B5EF4-FFF2-40B4-BE49-F238E27FC236}">
                <a16:creationId xmlns:a16="http://schemas.microsoft.com/office/drawing/2014/main" id="{5112969F-EB84-49D5-7100-1FB28870FB30}"/>
              </a:ext>
            </a:extLst>
          </p:cNvPr>
          <p:cNvSpPr>
            <a:spLocks noGrp="1"/>
          </p:cNvSpPr>
          <p:nvPr>
            <p:ph sz="half" idx="14"/>
          </p:nvPr>
        </p:nvSpPr>
        <p:spPr>
          <a:xfrm>
            <a:off x="914400" y="1015999"/>
            <a:ext cx="10378439" cy="5842001"/>
          </a:xfrm>
        </p:spPr>
        <p:txBody>
          <a:bodyPr>
            <a:noAutofit/>
          </a:bodyPr>
          <a:lstStyle/>
          <a:p>
            <a:r>
              <a:rPr lang="en-US" sz="2000" b="1" i="1" dirty="0">
                <a:solidFill>
                  <a:schemeClr val="accent5">
                    <a:lumMod val="75000"/>
                  </a:schemeClr>
                </a:solidFill>
              </a:rPr>
              <a:t>Construct validation</a:t>
            </a:r>
            <a:r>
              <a:rPr lang="en-US" sz="2000" b="1" dirty="0">
                <a:solidFill>
                  <a:schemeClr val="accent5">
                    <a:lumMod val="75000"/>
                  </a:schemeClr>
                </a:solidFill>
              </a:rPr>
              <a:t> </a:t>
            </a:r>
            <a:r>
              <a:rPr lang="en-US" sz="2000" dirty="0"/>
              <a:t>is the accumulation of evidence to support the interpretation of what a measure reflects.</a:t>
            </a:r>
            <a:r>
              <a:rPr lang="en-US" sz="2000" baseline="30000" dirty="0">
                <a:hlinkClick r:id="rId3"/>
              </a:rPr>
              <a:t>[1]</a:t>
            </a:r>
            <a:r>
              <a:rPr lang="en-US" sz="2000" baseline="30000" dirty="0">
                <a:hlinkClick r:id="rId4"/>
              </a:rPr>
              <a:t>[4]</a:t>
            </a:r>
            <a:r>
              <a:rPr lang="en-US" sz="2000" baseline="30000" dirty="0">
                <a:hlinkClick r:id="rId5"/>
              </a:rPr>
              <a:t>[5]</a:t>
            </a:r>
            <a:r>
              <a:rPr lang="en-US" sz="2000" baseline="30000" dirty="0">
                <a:hlinkClick r:id="rId6"/>
              </a:rPr>
              <a:t>[6]</a:t>
            </a:r>
            <a:r>
              <a:rPr lang="en-US" sz="2000" dirty="0"/>
              <a:t> Modern validity theory defines construct validity as the overarching concern of validity research, subsuming all other types of validity evidence.</a:t>
            </a:r>
          </a:p>
          <a:p>
            <a:r>
              <a:rPr lang="en-US" sz="2000" b="1" dirty="0">
                <a:solidFill>
                  <a:schemeClr val="accent5">
                    <a:lumMod val="75000"/>
                  </a:schemeClr>
                </a:solidFill>
              </a:rPr>
              <a:t>Nomological validity </a:t>
            </a:r>
            <a:r>
              <a:rPr lang="en-US" sz="2000" dirty="0"/>
              <a:t>is the degree to which a measure or construct behaves as expected within a system of related, theoretical concepts (a "nomological network"). It establishes that a measure aligns with theory, demonstrating both its intended relationships and its independence from unrelated concepts. </a:t>
            </a:r>
          </a:p>
          <a:p>
            <a:r>
              <a:rPr lang="en-US" sz="2000" b="1" dirty="0"/>
              <a:t>Key Theories of Truth</a:t>
            </a:r>
            <a:endParaRPr lang="en-US" sz="2000" dirty="0"/>
          </a:p>
          <a:p>
            <a:pPr lvl="0"/>
            <a:r>
              <a:rPr lang="en-US" sz="2000" b="1" u="sng" dirty="0">
                <a:hlinkClick r:id="rId7"/>
              </a:rPr>
              <a:t>Correspondence Theory</a:t>
            </a:r>
            <a:r>
              <a:rPr lang="en-US" sz="2000" b="1" dirty="0"/>
              <a:t>:</a:t>
            </a:r>
            <a:r>
              <a:rPr lang="en-US" sz="2000" dirty="0"/>
              <a:t> A statement is true if it corresponds to an actual state of affairs or facts in the world. It suggests an isomorphic relationship between the structure of a proposition and the structure of reality, as explored in works like </a:t>
            </a:r>
            <a:r>
              <a:rPr lang="en-US" sz="2000" u="sng" dirty="0">
                <a:hlinkClick r:id="rId8"/>
              </a:rPr>
              <a:t>this OEIS Wiki page</a:t>
            </a:r>
            <a:r>
              <a:rPr lang="en-US" sz="2000" dirty="0"/>
              <a:t>.</a:t>
            </a:r>
          </a:p>
          <a:p>
            <a:pPr lvl="0"/>
            <a:r>
              <a:rPr lang="en-US" sz="2000" b="1" u="sng" dirty="0">
                <a:hlinkClick r:id="rId9"/>
              </a:rPr>
              <a:t>Coherence Theory</a:t>
            </a:r>
            <a:r>
              <a:rPr lang="en-US" sz="2000" b="1" dirty="0"/>
              <a:t>:</a:t>
            </a:r>
            <a:r>
              <a:rPr lang="en-US" sz="2000" dirty="0"/>
              <a:t> A belief is true if it is logically consistent with and coheres with a larger, comprehensive system of other beliefs.</a:t>
            </a:r>
          </a:p>
          <a:p>
            <a:pPr lvl="0"/>
            <a:r>
              <a:rPr lang="en-US" sz="2000" b="1" u="sng" dirty="0">
                <a:hlinkClick r:id="rId10"/>
              </a:rPr>
              <a:t>Pragmatic Theory</a:t>
            </a:r>
            <a:r>
              <a:rPr lang="en-US" sz="2000" b="1" dirty="0"/>
              <a:t>:</a:t>
            </a:r>
            <a:r>
              <a:rPr lang="en-US" sz="2000" dirty="0"/>
              <a:t> Truth is defined by what is useful, beneficial, or works in practice.</a:t>
            </a:r>
          </a:p>
          <a:p>
            <a:endParaRPr lang="en-US" dirty="0"/>
          </a:p>
        </p:txBody>
      </p:sp>
      <p:sp>
        <p:nvSpPr>
          <p:cNvPr id="68" name="Slide Number Placeholder 67">
            <a:extLst>
              <a:ext uri="{FF2B5EF4-FFF2-40B4-BE49-F238E27FC236}">
                <a16:creationId xmlns:a16="http://schemas.microsoft.com/office/drawing/2014/main" id="{AA0ACADD-CC4E-851C-DA07-C22DB97FA23E}"/>
              </a:ext>
            </a:extLst>
          </p:cNvPr>
          <p:cNvSpPr>
            <a:spLocks noGrp="1"/>
          </p:cNvSpPr>
          <p:nvPr>
            <p:ph type="sldNum" sz="quarter" idx="13"/>
          </p:nvPr>
        </p:nvSpPr>
        <p:spPr>
          <a:xfrm>
            <a:off x="10373350" y="6356349"/>
            <a:ext cx="987552" cy="365125"/>
          </a:xfrm>
        </p:spPr>
        <p:txBody>
          <a:bodyPr/>
          <a:lstStyle/>
          <a:p>
            <a:fld id="{A49DFD55-3C28-40EF-9E31-A92D2E4017FF}" type="slidenum">
              <a:rPr lang="en-US" smtClean="0"/>
              <a:pPr/>
              <a:t>9</a:t>
            </a:fld>
            <a:endParaRPr lang="en-US" dirty="0"/>
          </a:p>
        </p:txBody>
      </p:sp>
      <p:sp>
        <p:nvSpPr>
          <p:cNvPr id="5" name="Title 1">
            <a:extLst>
              <a:ext uri="{FF2B5EF4-FFF2-40B4-BE49-F238E27FC236}">
                <a16:creationId xmlns:a16="http://schemas.microsoft.com/office/drawing/2014/main" id="{25FB430B-1ECE-20F7-E1B8-1BA49EA2ECB4}"/>
              </a:ext>
            </a:extLst>
          </p:cNvPr>
          <p:cNvSpPr txBox="1">
            <a:spLocks/>
          </p:cNvSpPr>
          <p:nvPr/>
        </p:nvSpPr>
        <p:spPr>
          <a:xfrm>
            <a:off x="9700190" y="6466033"/>
            <a:ext cx="2491810" cy="39260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kern="1200" cap="all" spc="150" baseline="0">
                <a:solidFill>
                  <a:schemeClr val="tx1"/>
                </a:solidFill>
                <a:latin typeface="+mj-lt"/>
                <a:ea typeface="+mj-ea"/>
                <a:cs typeface="+mj-cs"/>
              </a:defRPr>
            </a:lvl1pPr>
          </a:lstStyle>
          <a:p>
            <a:r>
              <a:rPr lang="en-US" sz="1200" dirty="0"/>
              <a:t>Dale Smalley, Feb/2026</a:t>
            </a:r>
          </a:p>
        </p:txBody>
      </p:sp>
    </p:spTree>
    <p:extLst>
      <p:ext uri="{BB962C8B-B14F-4D97-AF65-F5344CB8AC3E}">
        <p14:creationId xmlns:p14="http://schemas.microsoft.com/office/powerpoint/2010/main" val="3051105683"/>
      </p:ext>
    </p:extLst>
  </p:cSld>
  <p:clrMapOvr>
    <a:masterClrMapping/>
  </p:clrMapOvr>
</p:sld>
</file>

<file path=ppt/theme/theme1.xml><?xml version="1.0" encoding="utf-8"?>
<a:theme xmlns:a="http://schemas.openxmlformats.org/drawingml/2006/main" name="Custom">
  <a:themeElements>
    <a:clrScheme name="Custom 149">
      <a:dk1>
        <a:sysClr val="windowText" lastClr="000000"/>
      </a:dk1>
      <a:lt1>
        <a:sysClr val="window" lastClr="FFFFFF"/>
      </a:lt1>
      <a:dk2>
        <a:srgbClr val="44546A"/>
      </a:dk2>
      <a:lt2>
        <a:srgbClr val="E7E6E6"/>
      </a:lt2>
      <a:accent1>
        <a:srgbClr val="E9E6DF"/>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56">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ustom" id="{F85C13B5-8B75-4CB8-BA5E-9CAC0747196D}" vid="{617487EE-AB70-4C55-8A81-E6744CC4A2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CABF691C-888B-4061-8A6F-D5CE84A0254B}">
  <ds:schemaRefs>
    <ds:schemaRef ds:uri="http://schemas.microsoft.com/sharepoint/v3/contenttype/forms"/>
  </ds:schemaRefs>
</ds:datastoreItem>
</file>

<file path=customXml/itemProps2.xml><?xml version="1.0" encoding="utf-8"?>
<ds:datastoreItem xmlns:ds="http://schemas.openxmlformats.org/officeDocument/2006/customXml" ds:itemID="{5EDE3176-A15D-46A3-BDDB-64A0D73632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9168DCE-134F-4610-A6AA-88CEBE8D71D2}">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Minimalist presentation</Template>
  <TotalTime>9198</TotalTime>
  <Words>3688</Words>
  <Application>Microsoft Office PowerPoint</Application>
  <PresentationFormat>Widescreen</PresentationFormat>
  <Paragraphs>191</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Arial Narrow</vt:lpstr>
      <vt:lpstr>Calibri</vt:lpstr>
      <vt:lpstr>Tenorite</vt:lpstr>
      <vt:lpstr>Custom</vt:lpstr>
      <vt:lpstr>Self-determination theory and the ideas of mary parker follett</vt:lpstr>
      <vt:lpstr>Sdt Background</vt:lpstr>
      <vt:lpstr>Elements</vt:lpstr>
      <vt:lpstr>Need?   A condition of necessity</vt:lpstr>
      <vt:lpstr>intrinsic motivation</vt:lpstr>
      <vt:lpstr>Extrinsic motivation</vt:lpstr>
      <vt:lpstr>A sample  of  mary parker follett concepts</vt:lpstr>
      <vt:lpstr>Relevance?</vt:lpstr>
      <vt:lpstr>notes</vt:lpstr>
      <vt:lpstr>  Living well leads to living long (eudaimonia/Flourishing) </vt:lpstr>
      <vt:lpstr>Selected references</vt:lpstr>
      <vt:lpstr>PowerPoint Presentation</vt:lpstr>
      <vt:lpstr>The World is too much with us by William Wordsworth (1807)</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Monte Dale Smalley</dc:creator>
  <cp:lastModifiedBy>Matthew Shapiro</cp:lastModifiedBy>
  <cp:revision>4</cp:revision>
  <dcterms:created xsi:type="dcterms:W3CDTF">2026-02-11T14:35:17Z</dcterms:created>
  <dcterms:modified xsi:type="dcterms:W3CDTF">2026-03-28T14:12:50Z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